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6" r:id="rId2"/>
    <p:sldMasterId id="2147483688" r:id="rId3"/>
    <p:sldMasterId id="2147483691" r:id="rId4"/>
  </p:sldMasterIdLst>
  <p:notesMasterIdLst>
    <p:notesMasterId r:id="rId54"/>
  </p:notesMasterIdLst>
  <p:handoutMasterIdLst>
    <p:handoutMasterId r:id="rId55"/>
  </p:handoutMasterIdLst>
  <p:sldIdLst>
    <p:sldId id="256" r:id="rId5"/>
    <p:sldId id="259" r:id="rId6"/>
    <p:sldId id="260" r:id="rId7"/>
    <p:sldId id="258" r:id="rId8"/>
    <p:sldId id="261" r:id="rId9"/>
    <p:sldId id="262" r:id="rId10"/>
    <p:sldId id="275" r:id="rId11"/>
    <p:sldId id="266" r:id="rId12"/>
    <p:sldId id="276" r:id="rId13"/>
    <p:sldId id="277" r:id="rId14"/>
    <p:sldId id="278" r:id="rId15"/>
    <p:sldId id="279" r:id="rId16"/>
    <p:sldId id="1620" r:id="rId17"/>
    <p:sldId id="263" r:id="rId18"/>
    <p:sldId id="264" r:id="rId19"/>
    <p:sldId id="265" r:id="rId20"/>
    <p:sldId id="267" r:id="rId21"/>
    <p:sldId id="280" r:id="rId22"/>
    <p:sldId id="281" r:id="rId23"/>
    <p:sldId id="282" r:id="rId24"/>
    <p:sldId id="1577" r:id="rId25"/>
    <p:sldId id="1594" r:id="rId26"/>
    <p:sldId id="1590" r:id="rId27"/>
    <p:sldId id="1607" r:id="rId28"/>
    <p:sldId id="1608" r:id="rId29"/>
    <p:sldId id="1579" r:id="rId30"/>
    <p:sldId id="1582" r:id="rId31"/>
    <p:sldId id="1542" r:id="rId32"/>
    <p:sldId id="1543" r:id="rId33"/>
    <p:sldId id="1552" r:id="rId34"/>
    <p:sldId id="1544" r:id="rId35"/>
    <p:sldId id="1569" r:id="rId36"/>
    <p:sldId id="1568" r:id="rId37"/>
    <p:sldId id="1570" r:id="rId38"/>
    <p:sldId id="1572" r:id="rId39"/>
    <p:sldId id="1593" r:id="rId40"/>
    <p:sldId id="1589" r:id="rId41"/>
    <p:sldId id="1595" r:id="rId42"/>
    <p:sldId id="1605" r:id="rId43"/>
    <p:sldId id="1606" r:id="rId44"/>
    <p:sldId id="268" r:id="rId45"/>
    <p:sldId id="269" r:id="rId46"/>
    <p:sldId id="1614" r:id="rId47"/>
    <p:sldId id="1615" r:id="rId48"/>
    <p:sldId id="1618" r:id="rId49"/>
    <p:sldId id="1619" r:id="rId50"/>
    <p:sldId id="1621" r:id="rId51"/>
    <p:sldId id="274" r:id="rId52"/>
    <p:sldId id="1622" r:id="rId53"/>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72" d="100"/>
          <a:sy n="72" d="100"/>
        </p:scale>
        <p:origin x="1146" y="66"/>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smnas2\UEEAP\Consejo%20Directivo\Informaci&#243;n%20enviada%20por%20DGF\2021\2021.02\3.%20Adeudos%20EPP\Semaforo%20EPP%20feb%20mod.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smnas2\UEEAP\Consejo%20Directivo\Informaci&#243;n%20enviada%20por%20DGF\2021\2021.02\3.%20Adeudos%20EPP\Semaforo%20EPP%20feb%20mod.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smnas2\UEEAP\Consejo%20Directivo\Informaci&#243;n%20enviada%20por%20DGF\2021\2021.02\3.%20Adeudos%20EPP\Hist&#243;rico%20Adeudos\Hist&#243;rico%20Adeudo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baseline="0"/>
              <a:t>Adeudos EPP 2021</a:t>
            </a:r>
            <a:endParaRPr lang="es-MX"/>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Graf!$B$2</c:f>
              <c:strCache>
                <c:ptCount val="1"/>
                <c:pt idx="0">
                  <c:v>Jurídico</c:v>
                </c:pt>
              </c:strCache>
            </c:strRef>
          </c:tx>
          <c:spPr>
            <a:solidFill>
              <a:srgbClr val="7030A0"/>
            </a:solidFill>
            <a:ln>
              <a:noFill/>
            </a:ln>
            <a:effectLst/>
          </c:spPr>
          <c:invertIfNegative val="0"/>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Graf!$B$3:$B$14</c:f>
              <c:numCache>
                <c:formatCode>_-* #,##0_-;\-* #,##0_-;_-* "-"??_-;_-@_-</c:formatCode>
                <c:ptCount val="12"/>
                <c:pt idx="0">
                  <c:v>1046142514.0733522</c:v>
                </c:pt>
                <c:pt idx="1">
                  <c:v>1058123653.2845987</c:v>
                </c:pt>
              </c:numCache>
            </c:numRef>
          </c:val>
          <c:extLst>
            <c:ext xmlns:c16="http://schemas.microsoft.com/office/drawing/2014/chart" uri="{C3380CC4-5D6E-409C-BE32-E72D297353CC}">
              <c16:uniqueId val="{00000000-89E9-4BFF-95DF-DF5CF1190940}"/>
            </c:ext>
          </c:extLst>
        </c:ser>
        <c:ser>
          <c:idx val="1"/>
          <c:order val="1"/>
          <c:tx>
            <c:strRef>
              <c:f>Graf!$C$2</c:f>
              <c:strCache>
                <c:ptCount val="1"/>
                <c:pt idx="0">
                  <c:v>Requerido</c:v>
                </c:pt>
              </c:strCache>
            </c:strRef>
          </c:tx>
          <c:spPr>
            <a:solidFill>
              <a:schemeClr val="bg1">
                <a:lumMod val="50000"/>
              </a:schemeClr>
            </a:solidFill>
            <a:ln>
              <a:noFill/>
            </a:ln>
            <a:effectLst/>
          </c:spPr>
          <c:invertIfNegative val="0"/>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Graf!$C$3:$C$14</c:f>
              <c:numCache>
                <c:formatCode>_-* #,##0_-;\-* #,##0_-;_-* "-"??_-;_-@_-</c:formatCode>
                <c:ptCount val="12"/>
                <c:pt idx="0">
                  <c:v>13653921.18</c:v>
                </c:pt>
                <c:pt idx="1">
                  <c:v>13151606.219999999</c:v>
                </c:pt>
              </c:numCache>
            </c:numRef>
          </c:val>
          <c:extLst>
            <c:ext xmlns:c16="http://schemas.microsoft.com/office/drawing/2014/chart" uri="{C3380CC4-5D6E-409C-BE32-E72D297353CC}">
              <c16:uniqueId val="{00000001-89E9-4BFF-95DF-DF5CF1190940}"/>
            </c:ext>
          </c:extLst>
        </c:ser>
        <c:dLbls>
          <c:showLegendKey val="0"/>
          <c:showVal val="0"/>
          <c:showCatName val="0"/>
          <c:showSerName val="0"/>
          <c:showPercent val="0"/>
          <c:showBubbleSize val="0"/>
        </c:dLbls>
        <c:gapWidth val="150"/>
        <c:overlap val="100"/>
        <c:axId val="341191272"/>
        <c:axId val="341190096"/>
      </c:barChart>
      <c:lineChart>
        <c:grouping val="standard"/>
        <c:varyColors val="0"/>
        <c:ser>
          <c:idx val="2"/>
          <c:order val="2"/>
          <c:tx>
            <c:strRef>
              <c:f>Graf!$D$2</c:f>
              <c:strCache>
                <c:ptCount val="1"/>
                <c:pt idx="0">
                  <c:v>Total</c:v>
                </c:pt>
              </c:strCache>
            </c:strRef>
          </c:tx>
          <c:spPr>
            <a:ln w="28575" cap="rnd">
              <a:solidFill>
                <a:schemeClr val="accent6"/>
              </a:solidFill>
              <a:round/>
            </a:ln>
            <a:effectLst/>
          </c:spPr>
          <c:marker>
            <c:symbol val="circle"/>
            <c:size val="5"/>
            <c:spPr>
              <a:solidFill>
                <a:schemeClr val="accent3"/>
              </a:solidFill>
              <a:ln w="9525">
                <a:solidFill>
                  <a:schemeClr val="accent3"/>
                </a:solidFill>
              </a:ln>
              <a:effectLst/>
            </c:spPr>
          </c:marker>
          <c:trendline>
            <c:spPr>
              <a:ln w="19050" cap="rnd">
                <a:solidFill>
                  <a:schemeClr val="accent6"/>
                </a:solidFill>
                <a:prstDash val="sysDot"/>
              </a:ln>
              <a:effectLst/>
            </c:spPr>
            <c:trendlineType val="exp"/>
            <c:dispRSqr val="0"/>
            <c:dispEq val="1"/>
            <c:trendlineLbl>
              <c:numFmt formatCode="Estándar"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trendlineLbl>
          </c:trendline>
          <c:cat>
            <c:strRef>
              <c:f>Graf!$A$3:$A$14</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Graf!$D$3:$D$14</c:f>
              <c:numCache>
                <c:formatCode>_-* #,##0_-;\-* #,##0_-;_-* "-"??_-;_-@_-</c:formatCode>
                <c:ptCount val="12"/>
                <c:pt idx="0">
                  <c:v>1059796435.2533522</c:v>
                </c:pt>
                <c:pt idx="1">
                  <c:v>1071275259.5045987</c:v>
                </c:pt>
                <c:pt idx="2">
                  <c:v>0</c:v>
                </c:pt>
                <c:pt idx="3">
                  <c:v>0</c:v>
                </c:pt>
                <c:pt idx="4">
                  <c:v>0</c:v>
                </c:pt>
                <c:pt idx="5">
                  <c:v>0</c:v>
                </c:pt>
                <c:pt idx="6">
                  <c:v>0</c:v>
                </c:pt>
                <c:pt idx="7">
                  <c:v>0</c:v>
                </c:pt>
                <c:pt idx="8">
                  <c:v>0</c:v>
                </c:pt>
                <c:pt idx="9">
                  <c:v>0</c:v>
                </c:pt>
                <c:pt idx="10">
                  <c:v>0</c:v>
                </c:pt>
                <c:pt idx="11">
                  <c:v>0</c:v>
                </c:pt>
              </c:numCache>
            </c:numRef>
          </c:val>
          <c:smooth val="0"/>
          <c:extLst>
            <c:ext xmlns:c16="http://schemas.microsoft.com/office/drawing/2014/chart" uri="{C3380CC4-5D6E-409C-BE32-E72D297353CC}">
              <c16:uniqueId val="{00000003-89E9-4BFF-95DF-DF5CF1190940}"/>
            </c:ext>
          </c:extLst>
        </c:ser>
        <c:dLbls>
          <c:showLegendKey val="0"/>
          <c:showVal val="0"/>
          <c:showCatName val="0"/>
          <c:showSerName val="0"/>
          <c:showPercent val="0"/>
          <c:showBubbleSize val="0"/>
        </c:dLbls>
        <c:marker val="1"/>
        <c:smooth val="0"/>
        <c:axId val="341190880"/>
        <c:axId val="341190488"/>
      </c:lineChart>
      <c:catAx>
        <c:axId val="341191272"/>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41190096"/>
        <c:crosses val="autoZero"/>
        <c:auto val="1"/>
        <c:lblAlgn val="ctr"/>
        <c:lblOffset val="100"/>
        <c:noMultiLvlLbl val="0"/>
      </c:catAx>
      <c:valAx>
        <c:axId val="341190096"/>
        <c:scaling>
          <c:orientation val="minMax"/>
          <c:min val="400000000"/>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41191272"/>
        <c:crosses val="autoZero"/>
        <c:crossBetween val="between"/>
      </c:valAx>
      <c:valAx>
        <c:axId val="341190488"/>
        <c:scaling>
          <c:orientation val="minMax"/>
          <c:min val="400000000"/>
        </c:scaling>
        <c:delete val="0"/>
        <c:axPos val="r"/>
        <c:numFmt formatCode="_-* #,##0_-;\-* #,##0_-;_-*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41190880"/>
        <c:crosses val="max"/>
        <c:crossBetween val="between"/>
      </c:valAx>
      <c:catAx>
        <c:axId val="341190880"/>
        <c:scaling>
          <c:orientation val="minMax"/>
        </c:scaling>
        <c:delete val="1"/>
        <c:axPos val="b"/>
        <c:numFmt formatCode="Estándar" sourceLinked="1"/>
        <c:majorTickMark val="out"/>
        <c:minorTickMark val="none"/>
        <c:tickLblPos val="nextTo"/>
        <c:crossAx val="34119048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1"/>
          <c:order val="1"/>
          <c:dPt>
            <c:idx val="0"/>
            <c:bubble3D val="0"/>
            <c:explosion val="5"/>
            <c:spPr>
              <a:solidFill>
                <a:srgbClr val="92D05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A616-4D32-81C5-63C24AA3AD67}"/>
              </c:ext>
            </c:extLst>
          </c:dPt>
          <c:dPt>
            <c:idx val="1"/>
            <c:bubble3D val="0"/>
            <c:spPr>
              <a:solidFill>
                <a:srgbClr val="FFFF00"/>
              </a:solidFill>
              <a:ln w="19050">
                <a:solidFill>
                  <a:schemeClr val="lt1"/>
                </a:solidFill>
              </a:ln>
              <a:effectLst>
                <a:innerShdw blurRad="114300">
                  <a:schemeClr val="accent2"/>
                </a:innerShdw>
              </a:effectLst>
            </c:spPr>
            <c:extLst>
              <c:ext xmlns:c16="http://schemas.microsoft.com/office/drawing/2014/chart" uri="{C3380CC4-5D6E-409C-BE32-E72D297353CC}">
                <c16:uniqueId val="{00000003-A616-4D32-81C5-63C24AA3AD67}"/>
              </c:ext>
            </c:extLst>
          </c:dPt>
          <c:dPt>
            <c:idx val="2"/>
            <c:bubble3D val="0"/>
            <c:spPr>
              <a:solidFill>
                <a:srgbClr val="FF0000">
                  <a:alpha val="96000"/>
                </a:srgb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A616-4D32-81C5-63C24AA3AD67}"/>
              </c:ext>
            </c:extLst>
          </c:dPt>
          <c:dLbls>
            <c:dLbl>
              <c:idx val="0"/>
              <c:layout>
                <c:manualLayout>
                  <c:x val="-0.17922118338274154"/>
                  <c:y val="-0.32705720729285631"/>
                </c:manualLayout>
              </c:layout>
              <c:tx>
                <c:rich>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fld id="{45D89AB3-972B-4A51-AB33-D12A7A2A20EB}" type="CATEGORYNAME">
                      <a:rPr lang="es-MX" sz="1000">
                        <a:solidFill>
                          <a:sysClr val="windowText" lastClr="000000"/>
                        </a:solidFill>
                      </a:rPr>
                      <a:pPr>
                        <a:defRPr sz="1000" b="1">
                          <a:solidFill>
                            <a:sysClr val="windowText" lastClr="000000"/>
                          </a:solidFill>
                        </a:defRPr>
                      </a:pPr>
                      <a:t>[NOMBRE DE CATEGORÍA]</a:t>
                    </a:fld>
                    <a:r>
                      <a:rPr lang="es-MX" sz="1000" baseline="0">
                        <a:solidFill>
                          <a:sysClr val="windowText" lastClr="000000"/>
                        </a:solidFill>
                      </a:rPr>
                      <a:t> </a:t>
                    </a:r>
                  </a:p>
                  <a:p>
                    <a:pPr>
                      <a:defRPr sz="1000" b="1">
                        <a:solidFill>
                          <a:sysClr val="windowText" lastClr="000000"/>
                        </a:solidFill>
                      </a:defRPr>
                    </a:pPr>
                    <a:fld id="{1515FE34-C6A9-4A7A-A8C0-79E3920ED0A3}" type="PERCENTAGE">
                      <a:rPr lang="es-MX" sz="1000" baseline="0">
                        <a:solidFill>
                          <a:sysClr val="windowText" lastClr="000000"/>
                        </a:solidFill>
                      </a:rPr>
                      <a:pPr>
                        <a:defRPr sz="1000" b="1">
                          <a:solidFill>
                            <a:sysClr val="windowText" lastClr="000000"/>
                          </a:solidFill>
                        </a:defRPr>
                      </a:pPr>
                      <a:t>[PORCENTAJE]</a:t>
                    </a:fld>
                    <a:endParaRPr lang="es-MX"/>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616-4D32-81C5-63C24AA3AD67}"/>
                </c:ext>
              </c:extLst>
            </c:dLbl>
            <c:dLbl>
              <c:idx val="1"/>
              <c:layout>
                <c:manualLayout>
                  <c:x val="4.0047664399701297E-2"/>
                  <c:y val="3.8395441901814147E-2"/>
                </c:manualLayout>
              </c:layout>
              <c:tx>
                <c:rich>
                  <a:bodyPr rot="0" spcFirstLastPara="1" vertOverflow="ellipsis" vert="horz" wrap="square" lIns="38100" tIns="19050" rIns="38100" bIns="19050" anchor="ctr" anchorCtr="1">
                    <a:noAutofit/>
                  </a:bodyPr>
                  <a:lstStyle/>
                  <a:p>
                    <a:pPr>
                      <a:defRPr sz="800" b="1" i="0" u="none" strike="noStrike" kern="1200" baseline="0">
                        <a:solidFill>
                          <a:sysClr val="windowText" lastClr="000000"/>
                        </a:solidFill>
                        <a:latin typeface="+mn-lt"/>
                        <a:ea typeface="+mn-ea"/>
                        <a:cs typeface="+mn-cs"/>
                      </a:defRPr>
                    </a:pPr>
                    <a:fld id="{2B5F74A4-DDAC-4488-82E8-20FB899D62F7}" type="CATEGORYNAME">
                      <a:rPr lang="en-US">
                        <a:solidFill>
                          <a:sysClr val="windowText" lastClr="000000"/>
                        </a:solidFill>
                      </a:rPr>
                      <a:pPr>
                        <a:defRPr sz="800" b="1">
                          <a:solidFill>
                            <a:sysClr val="windowText" lastClr="000000"/>
                          </a:solidFill>
                        </a:defRPr>
                      </a:pPr>
                      <a:t>[NOMBRE DE CATEGORÍA]</a:t>
                    </a:fld>
                    <a:endParaRPr lang="en-US" baseline="0">
                      <a:solidFill>
                        <a:sysClr val="windowText" lastClr="000000"/>
                      </a:solidFill>
                    </a:endParaRPr>
                  </a:p>
                  <a:p>
                    <a:pPr>
                      <a:defRPr sz="800" b="1">
                        <a:solidFill>
                          <a:sysClr val="windowText" lastClr="000000"/>
                        </a:solidFill>
                      </a:defRPr>
                    </a:pPr>
                    <a:r>
                      <a:rPr lang="en-US" baseline="0">
                        <a:solidFill>
                          <a:sysClr val="windowText" lastClr="000000"/>
                        </a:solidFill>
                      </a:rPr>
                      <a:t> </a:t>
                    </a:r>
                    <a:fld id="{D2837D27-D304-4ACE-96F4-32AC1C9CB848}" type="PERCENTAGE">
                      <a:rPr lang="en-US" baseline="0">
                        <a:solidFill>
                          <a:sysClr val="windowText" lastClr="000000"/>
                        </a:solidFill>
                      </a:rPr>
                      <a:pPr>
                        <a:defRPr sz="800" b="1">
                          <a:solidFill>
                            <a:sysClr val="windowText" lastClr="000000"/>
                          </a:solidFill>
                        </a:defRPr>
                      </a:pPr>
                      <a:t>[PORCENTAJE]</a:t>
                    </a:fld>
                    <a:endParaRPr lang="en-US" baseline="0">
                      <a:solidFill>
                        <a:sysClr val="windowText" lastClr="000000"/>
                      </a:solidFill>
                    </a:endParaRP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layout>
                    <c:manualLayout>
                      <c:w val="0.14763193783059908"/>
                      <c:h val="0.15180407405681817"/>
                    </c:manualLayout>
                  </c15:layout>
                  <c15:dlblFieldTable/>
                  <c15:showDataLabelsRange val="0"/>
                </c:ext>
                <c:ext xmlns:c16="http://schemas.microsoft.com/office/drawing/2014/chart" uri="{C3380CC4-5D6E-409C-BE32-E72D297353CC}">
                  <c16:uniqueId val="{00000003-A616-4D32-81C5-63C24AA3AD67}"/>
                </c:ext>
              </c:extLst>
            </c:dLbl>
            <c:dLbl>
              <c:idx val="2"/>
              <c:layout>
                <c:manualLayout>
                  <c:x val="1.8914002870595178E-2"/>
                  <c:y val="3.2497446946220282E-2"/>
                </c:manualLayout>
              </c:layout>
              <c:tx>
                <c:rich>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fld id="{8B9EFB19-50AD-403E-BB3B-A3E0BD2C2411}" type="CATEGORYNAME">
                      <a:rPr lang="es-MX" sz="900">
                        <a:solidFill>
                          <a:sysClr val="windowText" lastClr="000000"/>
                        </a:solidFill>
                      </a:rPr>
                      <a:pPr>
                        <a:defRPr b="1">
                          <a:solidFill>
                            <a:sysClr val="windowText" lastClr="000000"/>
                          </a:solidFill>
                        </a:defRPr>
                      </a:pPr>
                      <a:t>[NOMBRE DE CATEGORÍA]</a:t>
                    </a:fld>
                    <a:r>
                      <a:rPr lang="es-MX" sz="900">
                        <a:solidFill>
                          <a:sysClr val="windowText" lastClr="000000"/>
                        </a:solidFill>
                      </a:rPr>
                      <a:t> </a:t>
                    </a:r>
                    <a:fld id="{412B6B2D-A8F7-4595-BB86-24DEB71E65DE}" type="PERCENTAGE">
                      <a:rPr lang="es-MX" sz="900">
                        <a:solidFill>
                          <a:sysClr val="windowText" lastClr="000000"/>
                        </a:solidFill>
                      </a:rPr>
                      <a:pPr>
                        <a:defRPr b="1">
                          <a:solidFill>
                            <a:sysClr val="windowText" lastClr="000000"/>
                          </a:solidFill>
                        </a:defRPr>
                      </a:pPr>
                      <a:t>[PORCENTAJE]</a:t>
                    </a:fld>
                    <a:endParaRPr lang="es-MX" sz="900">
                      <a:solidFill>
                        <a:sysClr val="windowText" lastClr="000000"/>
                      </a:solidFill>
                    </a:endParaRPr>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layout>
                    <c:manualLayout>
                      <c:w val="0.18678023850085174"/>
                      <c:h val="0.14604695352371791"/>
                    </c:manualLayout>
                  </c15:layout>
                  <c15:dlblFieldTable/>
                  <c15:showDataLabelsRange val="0"/>
                </c:ext>
                <c:ext xmlns:c16="http://schemas.microsoft.com/office/drawing/2014/chart" uri="{C3380CC4-5D6E-409C-BE32-E72D297353CC}">
                  <c16:uniqueId val="{00000005-A616-4D32-81C5-63C24AA3AD67}"/>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Graf!$R$3:$R$5</c:f>
              <c:strCache>
                <c:ptCount val="3"/>
                <c:pt idx="0">
                  <c:v>EPP con pago total de aportaciones</c:v>
                </c:pt>
                <c:pt idx="1">
                  <c:v>EPP con pago parcial</c:v>
                </c:pt>
                <c:pt idx="2">
                  <c:v>EPP con pago omitido*</c:v>
                </c:pt>
              </c:strCache>
            </c:strRef>
          </c:cat>
          <c:val>
            <c:numRef>
              <c:f>Graf!$V$3:$V$5</c:f>
              <c:numCache>
                <c:formatCode>0%</c:formatCode>
                <c:ptCount val="3"/>
                <c:pt idx="0">
                  <c:v>0.8</c:v>
                </c:pt>
                <c:pt idx="1">
                  <c:v>8.3333333333333329E-2</c:v>
                </c:pt>
                <c:pt idx="2">
                  <c:v>0.11666666666666667</c:v>
                </c:pt>
              </c:numCache>
            </c:numRef>
          </c:val>
          <c:extLst>
            <c:ext xmlns:c16="http://schemas.microsoft.com/office/drawing/2014/chart" uri="{C3380CC4-5D6E-409C-BE32-E72D297353CC}">
              <c16:uniqueId val="{00000006-A616-4D32-81C5-63C24AA3AD67}"/>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A616-4D32-81C5-63C24AA3AD67}"/>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A616-4D32-81C5-63C24AA3AD67}"/>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A616-4D32-81C5-63C24AA3AD6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Graf!$R$3:$R$5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Graf!$T$3:$T$5</c15:sqref>
                        </c15:formulaRef>
                      </c:ext>
                    </c:extLst>
                    <c:numCache>
                      <c:formatCode>Estándar</c:formatCode>
                      <c:ptCount val="3"/>
                      <c:pt idx="0">
                        <c:v>96</c:v>
                      </c:pt>
                      <c:pt idx="1">
                        <c:v>10</c:v>
                      </c:pt>
                      <c:pt idx="2">
                        <c:v>14</c:v>
                      </c:pt>
                    </c:numCache>
                  </c:numRef>
                </c:val>
                <c:extLst>
                  <c:ext xmlns:c16="http://schemas.microsoft.com/office/drawing/2014/chart" uri="{C3380CC4-5D6E-409C-BE32-E72D297353CC}">
                    <c16:uniqueId val="{0000000D-A616-4D32-81C5-63C24AA3AD67}"/>
                  </c:ext>
                </c:extLst>
              </c15:ser>
            </c15:filteredPieSeries>
          </c:ext>
        </c:extLst>
      </c:pieChart>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Histórico Cartera  </a:t>
            </a:r>
          </a:p>
          <a:p>
            <a:pPr>
              <a:defRPr/>
            </a:pPr>
            <a:r>
              <a:rPr lang="es-MX"/>
              <a:t>2016 - 2020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'Histórico (2)'!$C$2:$D$2</c:f>
              <c:strCache>
                <c:ptCount val="1"/>
                <c:pt idx="0">
                  <c:v>Proceso Jurídico</c:v>
                </c:pt>
              </c:strCache>
            </c:strRef>
          </c:tx>
          <c:spPr>
            <a:solidFill>
              <a:schemeClr val="accent4">
                <a:lumMod val="50000"/>
              </a:schemeClr>
            </a:solidFill>
            <a:ln>
              <a:noFill/>
            </a:ln>
            <a:effectLst/>
          </c:spPr>
          <c:invertIfNegative val="0"/>
          <c:cat>
            <c:numRef>
              <c:f>'Histórico (2)'!$B$4:$B$8</c:f>
              <c:numCache>
                <c:formatCode>Estándar</c:formatCode>
                <c:ptCount val="5"/>
                <c:pt idx="0">
                  <c:v>2016</c:v>
                </c:pt>
                <c:pt idx="1">
                  <c:v>2017</c:v>
                </c:pt>
                <c:pt idx="2">
                  <c:v>2018</c:v>
                </c:pt>
                <c:pt idx="3">
                  <c:v>2019</c:v>
                </c:pt>
                <c:pt idx="4">
                  <c:v>2020</c:v>
                </c:pt>
              </c:numCache>
            </c:numRef>
          </c:cat>
          <c:val>
            <c:numRef>
              <c:f>'Histórico (2)'!$C$4:$C$8</c:f>
              <c:numCache>
                <c:formatCode>_(* #,##0.00_);_(* \(#,##0.00\);_(* "-"??_);_(@_)</c:formatCode>
                <c:ptCount val="5"/>
                <c:pt idx="0">
                  <c:v>540229906.85000002</c:v>
                </c:pt>
                <c:pt idx="1">
                  <c:v>1186847078.5400002</c:v>
                </c:pt>
                <c:pt idx="2">
                  <c:v>470208275.40999997</c:v>
                </c:pt>
                <c:pt idx="3">
                  <c:v>555053414.44978249</c:v>
                </c:pt>
                <c:pt idx="4">
                  <c:v>953389659.13371778</c:v>
                </c:pt>
              </c:numCache>
            </c:numRef>
          </c:val>
          <c:extLst>
            <c:ext xmlns:c16="http://schemas.microsoft.com/office/drawing/2014/chart" uri="{C3380CC4-5D6E-409C-BE32-E72D297353CC}">
              <c16:uniqueId val="{00000000-C922-4BD6-97C5-503C035E0C9D}"/>
            </c:ext>
          </c:extLst>
        </c:ser>
        <c:ser>
          <c:idx val="2"/>
          <c:order val="1"/>
          <c:tx>
            <c:strRef>
              <c:f>'Histórico (2)'!$E$2:$F$2</c:f>
              <c:strCache>
                <c:ptCount val="1"/>
                <c:pt idx="0">
                  <c:v>Requerido</c:v>
                </c:pt>
              </c:strCache>
            </c:strRef>
          </c:tx>
          <c:spPr>
            <a:solidFill>
              <a:schemeClr val="accent5"/>
            </a:solidFill>
            <a:ln>
              <a:noFill/>
            </a:ln>
            <a:effectLst/>
          </c:spPr>
          <c:invertIfNegative val="0"/>
          <c:cat>
            <c:numRef>
              <c:f>'Histórico (2)'!$B$4:$B$8</c:f>
              <c:numCache>
                <c:formatCode>Estándar</c:formatCode>
                <c:ptCount val="5"/>
                <c:pt idx="0">
                  <c:v>2016</c:v>
                </c:pt>
                <c:pt idx="1">
                  <c:v>2017</c:v>
                </c:pt>
                <c:pt idx="2">
                  <c:v>2018</c:v>
                </c:pt>
                <c:pt idx="3">
                  <c:v>2019</c:v>
                </c:pt>
                <c:pt idx="4">
                  <c:v>2020</c:v>
                </c:pt>
              </c:numCache>
            </c:numRef>
          </c:cat>
          <c:val>
            <c:numRef>
              <c:f>'Histórico (2)'!$E$4:$E$8</c:f>
              <c:numCache>
                <c:formatCode>_(* #,##0.00_);_(* \(#,##0.00\);_(* "-"??_);_(@_)</c:formatCode>
                <c:ptCount val="5"/>
                <c:pt idx="0">
                  <c:v>221711460.29999998</c:v>
                </c:pt>
                <c:pt idx="1">
                  <c:v>49909813.450000025</c:v>
                </c:pt>
                <c:pt idx="2">
                  <c:v>151087273.31999996</c:v>
                </c:pt>
                <c:pt idx="3">
                  <c:v>79386874.830000013</c:v>
                </c:pt>
                <c:pt idx="4">
                  <c:v>65375663.230000012</c:v>
                </c:pt>
              </c:numCache>
            </c:numRef>
          </c:val>
          <c:extLst>
            <c:ext xmlns:c16="http://schemas.microsoft.com/office/drawing/2014/chart" uri="{C3380CC4-5D6E-409C-BE32-E72D297353CC}">
              <c16:uniqueId val="{00000001-C922-4BD6-97C5-503C035E0C9D}"/>
            </c:ext>
          </c:extLst>
        </c:ser>
        <c:ser>
          <c:idx val="1"/>
          <c:order val="3"/>
          <c:tx>
            <c:strRef>
              <c:f>'Histórico (2)'!$G$2:$H$2</c:f>
              <c:strCache>
                <c:ptCount val="1"/>
                <c:pt idx="0">
                  <c:v>Convenios</c:v>
                </c:pt>
              </c:strCache>
            </c:strRef>
          </c:tx>
          <c:spPr>
            <a:solidFill>
              <a:schemeClr val="accent3"/>
            </a:solidFill>
            <a:ln>
              <a:noFill/>
            </a:ln>
            <a:effectLst/>
          </c:spPr>
          <c:invertIfNegative val="0"/>
          <c:val>
            <c:numRef>
              <c:f>'Histórico (2)'!$G$4:$G$8</c:f>
              <c:numCache>
                <c:formatCode>_(* #,##0.00_);_(* \(#,##0.00\);_(* "-"??_);_(@_)</c:formatCode>
                <c:ptCount val="5"/>
                <c:pt idx="0">
                  <c:v>378000524.006392</c:v>
                </c:pt>
                <c:pt idx="1">
                  <c:v>354306786.70644522</c:v>
                </c:pt>
                <c:pt idx="2">
                  <c:v>1151827738.7966466</c:v>
                </c:pt>
                <c:pt idx="3">
                  <c:v>1063728320.9100852</c:v>
                </c:pt>
                <c:pt idx="4">
                  <c:v>716659597.5588665</c:v>
                </c:pt>
              </c:numCache>
            </c:numRef>
          </c:val>
          <c:extLst>
            <c:ext xmlns:c16="http://schemas.microsoft.com/office/drawing/2014/chart" uri="{C3380CC4-5D6E-409C-BE32-E72D297353CC}">
              <c16:uniqueId val="{00000002-C922-4BD6-97C5-503C035E0C9D}"/>
            </c:ext>
          </c:extLst>
        </c:ser>
        <c:dLbls>
          <c:showLegendKey val="0"/>
          <c:showVal val="0"/>
          <c:showCatName val="0"/>
          <c:showSerName val="0"/>
          <c:showPercent val="0"/>
          <c:showBubbleSize val="0"/>
        </c:dLbls>
        <c:gapWidth val="150"/>
        <c:overlap val="100"/>
        <c:axId val="229130960"/>
        <c:axId val="232991984"/>
      </c:barChart>
      <c:lineChart>
        <c:grouping val="standard"/>
        <c:varyColors val="0"/>
        <c:ser>
          <c:idx val="4"/>
          <c:order val="2"/>
          <c:tx>
            <c:strRef>
              <c:f>'Histórico (2)'!$J$3</c:f>
              <c:strCache>
                <c:ptCount val="1"/>
                <c:pt idx="0">
                  <c:v># EPP </c:v>
                </c:pt>
              </c:strCache>
            </c:strRef>
          </c:tx>
          <c:spPr>
            <a:ln w="28575" cap="rnd">
              <a:solidFill>
                <a:schemeClr val="accent3">
                  <a:lumMod val="50000"/>
                </a:schemeClr>
              </a:solidFill>
              <a:round/>
            </a:ln>
            <a:effectLst/>
          </c:spPr>
          <c:marker>
            <c:symbol val="none"/>
          </c:marker>
          <c:dLbls>
            <c:dLbl>
              <c:idx val="0"/>
              <c:layout>
                <c:manualLayout>
                  <c:x val="-3.3145005484229072E-2"/>
                  <c:y val="1.1173184357541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922-4BD6-97C5-503C035E0C9D}"/>
                </c:ext>
              </c:extLst>
            </c:dLbl>
            <c:dLbl>
              <c:idx val="1"/>
              <c:layout>
                <c:manualLayout>
                  <c:x val="-1.807909390048864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922-4BD6-97C5-503C035E0C9D}"/>
                </c:ext>
              </c:extLst>
            </c:dLbl>
            <c:dLbl>
              <c:idx val="2"/>
              <c:layout>
                <c:manualLayout>
                  <c:x val="-1.9585685058862635E-2"/>
                  <c:y val="3.7243947858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922-4BD6-97C5-503C035E0C9D}"/>
                </c:ext>
              </c:extLst>
            </c:dLbl>
            <c:dLbl>
              <c:idx val="3"/>
              <c:layout>
                <c:manualLayout>
                  <c:x val="-2.410545853398478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922-4BD6-97C5-503C035E0C9D}"/>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'Histórico (2)'!$J$4:$J$8</c:f>
              <c:numCache>
                <c:formatCode>Estándar</c:formatCode>
                <c:ptCount val="5"/>
                <c:pt idx="0">
                  <c:v>53</c:v>
                </c:pt>
                <c:pt idx="1">
                  <c:v>61</c:v>
                </c:pt>
                <c:pt idx="2">
                  <c:v>48</c:v>
                </c:pt>
                <c:pt idx="3">
                  <c:v>41</c:v>
                </c:pt>
                <c:pt idx="4">
                  <c:v>38</c:v>
                </c:pt>
              </c:numCache>
            </c:numRef>
          </c:val>
          <c:smooth val="0"/>
          <c:extLst>
            <c:ext xmlns:c16="http://schemas.microsoft.com/office/drawing/2014/chart" uri="{C3380CC4-5D6E-409C-BE32-E72D297353CC}">
              <c16:uniqueId val="{00000007-C922-4BD6-97C5-503C035E0C9D}"/>
            </c:ext>
          </c:extLst>
        </c:ser>
        <c:dLbls>
          <c:showLegendKey val="0"/>
          <c:showVal val="0"/>
          <c:showCatName val="0"/>
          <c:showSerName val="0"/>
          <c:showPercent val="0"/>
          <c:showBubbleSize val="0"/>
        </c:dLbls>
        <c:marker val="1"/>
        <c:smooth val="0"/>
        <c:axId val="235725592"/>
        <c:axId val="235725200"/>
      </c:lineChart>
      <c:catAx>
        <c:axId val="229130960"/>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32991984"/>
        <c:crosses val="autoZero"/>
        <c:auto val="1"/>
        <c:lblAlgn val="ctr"/>
        <c:lblOffset val="100"/>
        <c:noMultiLvlLbl val="0"/>
      </c:catAx>
      <c:valAx>
        <c:axId val="232991984"/>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29130960"/>
        <c:crosses val="autoZero"/>
        <c:crossBetween val="between"/>
      </c:valAx>
      <c:valAx>
        <c:axId val="235725200"/>
        <c:scaling>
          <c:orientation val="minMax"/>
        </c:scaling>
        <c:delete val="0"/>
        <c:axPos val="r"/>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35725592"/>
        <c:crosses val="max"/>
        <c:crossBetween val="between"/>
      </c:valAx>
      <c:catAx>
        <c:axId val="235725592"/>
        <c:scaling>
          <c:orientation val="minMax"/>
        </c:scaling>
        <c:delete val="1"/>
        <c:axPos val="b"/>
        <c:majorTickMark val="none"/>
        <c:minorTickMark val="none"/>
        <c:tickLblPos val="nextTo"/>
        <c:crossAx val="2357252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C7E170F-3ABF-4CE7-8064-0D8E2A886131}"/>
              </a:ext>
            </a:extLst>
          </p:cNvPr>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s-MX"/>
          </a:p>
        </p:txBody>
      </p:sp>
      <p:sp>
        <p:nvSpPr>
          <p:cNvPr id="3" name="Marcador de fecha 2">
            <a:extLst>
              <a:ext uri="{FF2B5EF4-FFF2-40B4-BE49-F238E27FC236}">
                <a16:creationId xmlns:a16="http://schemas.microsoft.com/office/drawing/2014/main" id="{076890AD-379D-418F-8C09-FCA75261DA89}"/>
              </a:ext>
            </a:extLst>
          </p:cNvPr>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AE0D9159-C117-4A89-A01A-21C175ED86CA}" type="datetimeFigureOut">
              <a:rPr lang="es-MX" smtClean="0"/>
              <a:t>21/04/2021</a:t>
            </a:fld>
            <a:endParaRPr lang="es-MX"/>
          </a:p>
        </p:txBody>
      </p:sp>
      <p:sp>
        <p:nvSpPr>
          <p:cNvPr id="4" name="Marcador de pie de página 3">
            <a:extLst>
              <a:ext uri="{FF2B5EF4-FFF2-40B4-BE49-F238E27FC236}">
                <a16:creationId xmlns:a16="http://schemas.microsoft.com/office/drawing/2014/main" id="{564C8B37-90A4-429F-B8CA-C175CDF78E70}"/>
              </a:ext>
            </a:extLst>
          </p:cNvPr>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s-MX"/>
          </a:p>
        </p:txBody>
      </p:sp>
      <p:sp>
        <p:nvSpPr>
          <p:cNvPr id="5" name="Marcador de número de diapositiva 4">
            <a:extLst>
              <a:ext uri="{FF2B5EF4-FFF2-40B4-BE49-F238E27FC236}">
                <a16:creationId xmlns:a16="http://schemas.microsoft.com/office/drawing/2014/main" id="{69976248-8466-4CF1-8CE5-CDB82DD5BECB}"/>
              </a:ext>
            </a:extLst>
          </p:cNvPr>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3F5FF373-52F9-49D8-8D65-602C4259F844}" type="slidenum">
              <a:rPr lang="es-MX" smtClean="0"/>
              <a:t>‹Nº›</a:t>
            </a:fld>
            <a:endParaRPr lang="es-MX"/>
          </a:p>
        </p:txBody>
      </p:sp>
    </p:spTree>
    <p:extLst>
      <p:ext uri="{BB962C8B-B14F-4D97-AF65-F5344CB8AC3E}">
        <p14:creationId xmlns:p14="http://schemas.microsoft.com/office/powerpoint/2010/main" val="108638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s-MX"/>
          </a:p>
        </p:txBody>
      </p:sp>
      <p:sp>
        <p:nvSpPr>
          <p:cNvPr id="3" name="Marcador de fecha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E5D6F34C-2B1F-4DF3-845F-04C29BD8D4FC}" type="datetimeFigureOut">
              <a:rPr lang="es-MX" smtClean="0"/>
              <a:t>21/04/2021</a:t>
            </a:fld>
            <a:endParaRPr lang="es-MX"/>
          </a:p>
        </p:txBody>
      </p:sp>
      <p:sp>
        <p:nvSpPr>
          <p:cNvPr id="4" name="Marcador de imagen de diapositiva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24" tIns="46662" rIns="93324" bIns="46662" rtlCol="0" anchor="ctr"/>
          <a:lstStyle/>
          <a:p>
            <a:endParaRPr lang="es-MX"/>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A21F3BAE-0545-4907-B455-32E1A60745E4}" type="slidenum">
              <a:rPr lang="es-MX" smtClean="0"/>
              <a:t>‹Nº›</a:t>
            </a:fld>
            <a:endParaRPr lang="es-MX"/>
          </a:p>
        </p:txBody>
      </p:sp>
    </p:spTree>
    <p:extLst>
      <p:ext uri="{BB962C8B-B14F-4D97-AF65-F5344CB8AC3E}">
        <p14:creationId xmlns:p14="http://schemas.microsoft.com/office/powerpoint/2010/main" val="251146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a:t>Sesión Ordinaria 03/2021 del 25 de marzo de 2021</a:t>
            </a:r>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a:p>
        </p:txBody>
      </p:sp>
    </p:spTree>
    <p:extLst>
      <p:ext uri="{BB962C8B-B14F-4D97-AF65-F5344CB8AC3E}">
        <p14:creationId xmlns:p14="http://schemas.microsoft.com/office/powerpoint/2010/main" val="2719908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11376" y="1127726"/>
            <a:ext cx="8321247" cy="4602548"/>
          </a:xfrm>
          <a:prstGeom prst="rect">
            <a:avLst/>
          </a:prstGeom>
        </p:spPr>
        <p:txBody>
          <a:bodyPr>
            <a:normAutofit/>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9" name="Slide Number Placeholder 5"/>
          <p:cNvSpPr>
            <a:spLocks noGrp="1"/>
          </p:cNvSpPr>
          <p:nvPr>
            <p:ph type="sldNum" sz="quarter" idx="4"/>
          </p:nvPr>
        </p:nvSpPr>
        <p:spPr>
          <a:xfrm>
            <a:off x="7010400" y="645298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03/2021 del 25 de marzo de 2021</a:t>
            </a:r>
          </a:p>
        </p:txBody>
      </p:sp>
    </p:spTree>
    <p:extLst>
      <p:ext uri="{BB962C8B-B14F-4D97-AF65-F5344CB8AC3E}">
        <p14:creationId xmlns:p14="http://schemas.microsoft.com/office/powerpoint/2010/main" val="201350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518984" y="1072120"/>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Slide Number Placeholder 5"/>
          <p:cNvSpPr>
            <a:spLocks noGrp="1"/>
          </p:cNvSpPr>
          <p:nvPr>
            <p:ph type="sldNum" sz="quarter" idx="4"/>
          </p:nvPr>
        </p:nvSpPr>
        <p:spPr>
          <a:xfrm>
            <a:off x="7010400" y="646436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2" name="Título 1">
            <a:extLst>
              <a:ext uri="{FF2B5EF4-FFF2-40B4-BE49-F238E27FC236}">
                <a16:creationId xmlns:a16="http://schemas.microsoft.com/office/drawing/2014/main" id="{5EF19490-00FA-4438-B7F5-86DA6A728941}"/>
              </a:ext>
            </a:extLst>
          </p:cNvPr>
          <p:cNvSpPr>
            <a:spLocks noGrp="1"/>
          </p:cNvSpPr>
          <p:nvPr>
            <p:ph type="title"/>
          </p:nvPr>
        </p:nvSpPr>
        <p:spPr>
          <a:xfrm>
            <a:off x="1697366" y="28511"/>
            <a:ext cx="6742300" cy="489346"/>
          </a:xfrm>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BC409D0-3F46-4115-96BE-7D475D1741BC}"/>
              </a:ext>
            </a:extLst>
          </p:cNvPr>
          <p:cNvSpPr>
            <a:spLocks noGrp="1"/>
          </p:cNvSpPr>
          <p:nvPr>
            <p:ph type="ftr" sz="quarter" idx="3"/>
          </p:nvPr>
        </p:nvSpPr>
        <p:spPr>
          <a:xfrm>
            <a:off x="2886075" y="6447210"/>
            <a:ext cx="33718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03/2021 del 25 de marzo de 2021</a:t>
            </a:r>
            <a:endParaRPr lang="es-MX" dirty="0"/>
          </a:p>
        </p:txBody>
      </p:sp>
    </p:spTree>
    <p:extLst>
      <p:ext uri="{BB962C8B-B14F-4D97-AF65-F5344CB8AC3E}">
        <p14:creationId xmlns:p14="http://schemas.microsoft.com/office/powerpoint/2010/main" val="1706475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endParaRPr lang="es-MX"/>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r>
              <a:rPr lang="es-MX"/>
              <a:t>Sesión Ordinaria 03/2021 del 25 de marzo de 2021</a:t>
            </a: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CF5E58AE-96D2-45FC-96FE-2B21174429C3}" type="slidenum">
              <a:rPr lang="es-MX" smtClean="0"/>
              <a:t>‹Nº›</a:t>
            </a:fld>
            <a:endParaRPr lang="es-MX"/>
          </a:p>
        </p:txBody>
      </p:sp>
    </p:spTree>
    <p:extLst>
      <p:ext uri="{BB962C8B-B14F-4D97-AF65-F5344CB8AC3E}">
        <p14:creationId xmlns:p14="http://schemas.microsoft.com/office/powerpoint/2010/main" val="2314727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endParaRPr lang="es-MX"/>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r>
              <a:rPr lang="es-MX"/>
              <a:t>Sesión Ordinaria 03/2021 del 25 de marzo de 2021</a:t>
            </a: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CF5E58AE-96D2-45FC-96FE-2B21174429C3}" type="slidenum">
              <a:rPr lang="es-MX" smtClean="0"/>
              <a:t>‹Nº›</a:t>
            </a:fld>
            <a:endParaRPr lang="es-MX"/>
          </a:p>
        </p:txBody>
      </p:sp>
    </p:spTree>
    <p:extLst>
      <p:ext uri="{BB962C8B-B14F-4D97-AF65-F5344CB8AC3E}">
        <p14:creationId xmlns:p14="http://schemas.microsoft.com/office/powerpoint/2010/main" val="655850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34262"/>
            <a:ext cx="5742296" cy="1470025"/>
          </a:xfrm>
        </p:spPr>
        <p:txBody>
          <a:bodyPr/>
          <a:lstStyle>
            <a:lvl1pPr>
              <a:defRPr sz="3600" b="1">
                <a:solidFill>
                  <a:schemeClr val="tx1">
                    <a:lumMod val="65000"/>
                    <a:lumOff val="35000"/>
                  </a:schemeClr>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s-MX"/>
              <a:t>Sesión Ordinaria 03/2021 del 25 de marzo de 2021</a:t>
            </a:r>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841267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Content Placeholder 2"/>
          <p:cNvSpPr>
            <a:spLocks noGrp="1"/>
          </p:cNvSpPr>
          <p:nvPr>
            <p:ph idx="1"/>
          </p:nvPr>
        </p:nvSpPr>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r>
              <a:rPr lang="es-MX"/>
              <a:t>Sesión Ordinaria 03/2021 del 25 de marzo de 2021</a:t>
            </a:r>
            <a:endParaRPr lang="es-MX" dirty="0"/>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50428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s-MX"/>
              <a:t>Sesión Ordinaria 03/2021 del 25 de marzo de 2021</a:t>
            </a:r>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557608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1.jp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0916" y="-2"/>
            <a:ext cx="9143999" cy="6858000"/>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3"/>
          </p:nvPr>
        </p:nvSpPr>
        <p:spPr>
          <a:xfrm>
            <a:off x="2868415" y="6492875"/>
            <a:ext cx="342899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03/2021 del 25 de marzo de 2021</a:t>
            </a:r>
            <a:endParaRPr lang="es-MX" dirty="0"/>
          </a:p>
        </p:txBody>
      </p:sp>
      <p:sp>
        <p:nvSpPr>
          <p:cNvPr id="6" name="Slide Number Placeholder 5"/>
          <p:cNvSpPr>
            <a:spLocks noGrp="1"/>
          </p:cNvSpPr>
          <p:nvPr>
            <p:ph type="sldNum" sz="quarter" idx="4"/>
          </p:nvPr>
        </p:nvSpPr>
        <p:spPr>
          <a:xfrm>
            <a:off x="7032232" y="647571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A811B-EC15-4221-9CE3-1524AEBB1E2E}" type="slidenum">
              <a:rPr lang="es-MX" smtClean="0"/>
              <a:t>‹Nº›</a:t>
            </a:fld>
            <a:endParaRPr lang="es-MX"/>
          </a:p>
        </p:txBody>
      </p:sp>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13" name="Imagen 12"/>
          <p:cNvPicPr>
            <a:picLocks noChangeAspect="1"/>
          </p:cNvPicPr>
          <p:nvPr/>
        </p:nvPicPr>
        <p:blipFill rotWithShape="1">
          <a:blip r:embed="rId5">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366675879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457200" rtl="0" eaLnBrk="1" latinLnBrk="0" hangingPunct="1">
        <a:spcBef>
          <a:spcPct val="0"/>
        </a:spcBef>
        <a:buNone/>
        <a:defRPr sz="24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5323499" y="1763858"/>
            <a:ext cx="2719052" cy="3670110"/>
          </a:xfrm>
          <a:prstGeom prst="rect">
            <a:avLst/>
          </a:prstGeom>
        </p:spPr>
      </p:pic>
      <p:pic>
        <p:nvPicPr>
          <p:cNvPr id="28" name="Imagen 27"/>
          <p:cNvPicPr/>
          <p:nvPr/>
        </p:nvPicPr>
        <p:blipFill rotWithShape="1">
          <a:blip r:embed="rId4">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4" name="Imagen 3"/>
          <p:cNvPicPr>
            <a:picLocks noChangeAspect="1"/>
          </p:cNvPicPr>
          <p:nvPr/>
        </p:nvPicPr>
        <p:blipFill>
          <a:blip r:embed="rId5"/>
          <a:stretch>
            <a:fillRect/>
          </a:stretch>
        </p:blipFill>
        <p:spPr>
          <a:xfrm>
            <a:off x="-31275" y="2137955"/>
            <a:ext cx="9175275" cy="2987299"/>
          </a:xfrm>
          <a:prstGeom prst="rect">
            <a:avLst/>
          </a:prstGeom>
        </p:spPr>
      </p:pic>
      <p:pic>
        <p:nvPicPr>
          <p:cNvPr id="29" name="Imagen 28"/>
          <p:cNvPicPr>
            <a:picLocks noChangeAspect="1"/>
          </p:cNvPicPr>
          <p:nvPr/>
        </p:nvPicPr>
        <p:blipFill rotWithShape="1">
          <a:blip r:embed="rId6"/>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7"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39" name="2 Rectángulo"/>
          <p:cNvSpPr/>
          <p:nvPr/>
        </p:nvSpPr>
        <p:spPr>
          <a:xfrm>
            <a:off x="1" y="1618693"/>
            <a:ext cx="914400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946181" y="645188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6" name="Marcador de texto 5">
            <a:extLst>
              <a:ext uri="{FF2B5EF4-FFF2-40B4-BE49-F238E27FC236}">
                <a16:creationId xmlns:a16="http://schemas.microsoft.com/office/drawing/2014/main" id="{F18D7904-7BD9-46DE-A44C-B19DEFCF64D3}"/>
              </a:ext>
            </a:extLst>
          </p:cNvPr>
          <p:cNvSpPr>
            <a:spLocks noGrp="1"/>
          </p:cNvSpPr>
          <p:nvPr>
            <p:ph type="body" idx="1"/>
          </p:nvPr>
        </p:nvSpPr>
        <p:spPr>
          <a:xfrm>
            <a:off x="552965" y="1142761"/>
            <a:ext cx="78867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38238"/>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03/2021 del 25 de marzo de 2021</a:t>
            </a:r>
            <a:endParaRPr lang="es-MX" dirty="0"/>
          </a:p>
        </p:txBody>
      </p:sp>
    </p:spTree>
    <p:extLst>
      <p:ext uri="{BB962C8B-B14F-4D97-AF65-F5344CB8AC3E}">
        <p14:creationId xmlns:p14="http://schemas.microsoft.com/office/powerpoint/2010/main" val="3818722316"/>
      </p:ext>
    </p:extLst>
  </p:cSld>
  <p:clrMap bg1="lt1" tx1="dk1" bg2="lt2" tx2="dk2" accent1="accent1" accent2="accent2" accent3="accent3" accent4="accent4" accent5="accent5" accent6="accent6" hlink="hlink" folHlink="folHlink"/>
  <p:sldLayoutIdLst>
    <p:sldLayoutId id="2147483687" r:id="rId1"/>
  </p:sldLayoutIdLst>
  <p:hf hdr="0" dt="0"/>
  <p:txStyles>
    <p:title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673461" y="0"/>
            <a:ext cx="6750564" cy="5588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7539" b="9526"/>
          <a:stretch/>
        </p:blipFill>
        <p:spPr>
          <a:xfrm>
            <a:off x="-15639" y="1"/>
            <a:ext cx="1689100" cy="558800"/>
          </a:xfrm>
          <a:prstGeom prst="rect">
            <a:avLst/>
          </a:prstGeom>
        </p:spPr>
      </p:pic>
      <p:sp>
        <p:nvSpPr>
          <p:cNvPr id="11" name="Slide Number Placeholder 5"/>
          <p:cNvSpPr>
            <a:spLocks noGrp="1"/>
          </p:cNvSpPr>
          <p:nvPr>
            <p:ph type="sldNum" sz="quarter" idx="4"/>
          </p:nvPr>
        </p:nvSpPr>
        <p:spPr>
          <a:xfrm>
            <a:off x="7007556" y="646740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p:nvPicPr>
        <p:blipFill rotWithShape="1">
          <a:blip r:embed="rId7">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3" name="Marcador de título 2">
            <a:extLst>
              <a:ext uri="{FF2B5EF4-FFF2-40B4-BE49-F238E27FC236}">
                <a16:creationId xmlns:a16="http://schemas.microsoft.com/office/drawing/2014/main" id="{C8B24DD2-A40F-4555-B179-9ADD087B4BF1}"/>
              </a:ext>
            </a:extLst>
          </p:cNvPr>
          <p:cNvSpPr>
            <a:spLocks noGrp="1"/>
          </p:cNvSpPr>
          <p:nvPr>
            <p:ph type="title"/>
          </p:nvPr>
        </p:nvSpPr>
        <p:spPr>
          <a:xfrm>
            <a:off x="1697365" y="33030"/>
            <a:ext cx="6742300" cy="489346"/>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4" name="Marcador de texto 3">
            <a:extLst>
              <a:ext uri="{FF2B5EF4-FFF2-40B4-BE49-F238E27FC236}">
                <a16:creationId xmlns:a16="http://schemas.microsoft.com/office/drawing/2014/main" id="{63CF62CB-A637-4EA1-80A7-18989DCDBE4E}"/>
              </a:ext>
            </a:extLst>
          </p:cNvPr>
          <p:cNvSpPr>
            <a:spLocks noGrp="1"/>
          </p:cNvSpPr>
          <p:nvPr>
            <p:ph type="body" idx="1"/>
          </p:nvPr>
        </p:nvSpPr>
        <p:spPr>
          <a:xfrm>
            <a:off x="419644" y="1139836"/>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pie de página 4">
            <a:extLst>
              <a:ext uri="{FF2B5EF4-FFF2-40B4-BE49-F238E27FC236}">
                <a16:creationId xmlns:a16="http://schemas.microsoft.com/office/drawing/2014/main" id="{D897179F-E906-424E-BAE7-14CA011D90B9}"/>
              </a:ext>
            </a:extLst>
          </p:cNvPr>
          <p:cNvSpPr>
            <a:spLocks noGrp="1"/>
          </p:cNvSpPr>
          <p:nvPr>
            <p:ph type="ftr" sz="quarter" idx="3"/>
          </p:nvPr>
        </p:nvSpPr>
        <p:spPr>
          <a:xfrm>
            <a:off x="2879249" y="6437969"/>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03/2021 del 25 de marzo de 2021</a:t>
            </a:r>
          </a:p>
        </p:txBody>
      </p:sp>
    </p:spTree>
    <p:extLst>
      <p:ext uri="{BB962C8B-B14F-4D97-AF65-F5344CB8AC3E}">
        <p14:creationId xmlns:p14="http://schemas.microsoft.com/office/powerpoint/2010/main" val="1548329307"/>
      </p:ext>
    </p:extLst>
  </p:cSld>
  <p:clrMap bg1="lt1" tx1="dk1" bg2="lt2" tx2="dk2" accent1="accent1" accent2="accent2" accent3="accent3" accent4="accent4" accent5="accent5" accent6="accent6" hlink="hlink" folHlink="folHlink"/>
  <p:sldLayoutIdLst>
    <p:sldLayoutId id="2147483689" r:id="rId1"/>
    <p:sldLayoutId id="2147483696" r:id="rId2"/>
    <p:sldLayoutId id="2147483697" r:id="rId3"/>
  </p:sldLayoutIdLst>
  <p:hf hdr="0" dt="0"/>
  <p:txStyles>
    <p:title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srcRect/>
          <a:stretch>
            <a:fillRect/>
          </a:stretch>
        </a:blip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6"/>
          <a:stretch>
            <a:fillRect/>
          </a:stretch>
        </p:blipFill>
        <p:spPr>
          <a:xfrm>
            <a:off x="-3445" y="1968881"/>
            <a:ext cx="9150889" cy="2920237"/>
          </a:xfrm>
          <a:prstGeom prst="rect">
            <a:avLst/>
          </a:prstGeom>
        </p:spPr>
      </p:pic>
      <p:pic>
        <p:nvPicPr>
          <p:cNvPr id="10" name="Imagen 9"/>
          <p:cNvPicPr>
            <a:picLocks noChangeAspect="1"/>
          </p:cNvPicPr>
          <p:nvPr/>
        </p:nvPicPr>
        <p:blipFill>
          <a:blip r:embed="rId7"/>
          <a:stretch>
            <a:fillRect/>
          </a:stretch>
        </p:blipFill>
        <p:spPr>
          <a:xfrm>
            <a:off x="5967748" y="1683446"/>
            <a:ext cx="2719052" cy="3670110"/>
          </a:xfrm>
          <a:prstGeom prst="rect">
            <a:avLst/>
          </a:prstGeom>
        </p:spPr>
      </p:pic>
      <p:sp>
        <p:nvSpPr>
          <p:cNvPr id="2" name="Title Placeholder 1"/>
          <p:cNvSpPr>
            <a:spLocks noGrp="1"/>
          </p:cNvSpPr>
          <p:nvPr>
            <p:ph type="title"/>
          </p:nvPr>
        </p:nvSpPr>
        <p:spPr>
          <a:xfrm>
            <a:off x="2817340" y="0"/>
            <a:ext cx="6326659" cy="11430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2857500" y="6492875"/>
            <a:ext cx="3429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03/2021 del 25 de marzo de 2021</a:t>
            </a:r>
            <a:endParaRPr lang="en-US" dirty="0"/>
          </a:p>
        </p:txBody>
      </p:sp>
      <p:sp>
        <p:nvSpPr>
          <p:cNvPr id="6" name="Slide Number Placeholder 5"/>
          <p:cNvSpPr>
            <a:spLocks noGrp="1"/>
          </p:cNvSpPr>
          <p:nvPr>
            <p:ph type="sldNum" sz="quarter" idx="4"/>
          </p:nvPr>
        </p:nvSpPr>
        <p:spPr>
          <a:xfrm>
            <a:off x="7010400" y="64928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a:solidFill>
                <a:schemeClr val="tx1">
                  <a:lumMod val="65000"/>
                  <a:lumOff val="35000"/>
                </a:schemeClr>
              </a:solidFill>
            </a:endParaRPr>
          </a:p>
        </p:txBody>
      </p:sp>
      <p:pic>
        <p:nvPicPr>
          <p:cNvPr id="11" name="Imagen 10"/>
          <p:cNvPicPr>
            <a:picLocks noChangeAspect="1"/>
          </p:cNvPicPr>
          <p:nvPr/>
        </p:nvPicPr>
        <p:blipFill>
          <a:blip r:embed="rId7"/>
          <a:stretch>
            <a:fillRect/>
          </a:stretch>
        </p:blipFill>
        <p:spPr>
          <a:xfrm>
            <a:off x="5967748" y="1683446"/>
            <a:ext cx="2719052" cy="3670110"/>
          </a:xfrm>
          <a:prstGeom prst="rect">
            <a:avLst/>
          </a:prstGeom>
        </p:spPr>
      </p:pic>
      <p:sp>
        <p:nvSpPr>
          <p:cNvPr id="12" name="41 Rectángulo"/>
          <p:cNvSpPr/>
          <p:nvPr userDrawn="1"/>
        </p:nvSpPr>
        <p:spPr>
          <a:xfrm>
            <a:off x="-6351" y="1193386"/>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200" dirty="0">
              <a:solidFill>
                <a:schemeClr val="tx1">
                  <a:lumMod val="65000"/>
                  <a:lumOff val="35000"/>
                </a:schemeClr>
              </a:solidFill>
            </a:endParaRP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1335902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hdr="0" dt="0"/>
  <p:txStyles>
    <p:titleStyle>
      <a:lvl1pPr algn="ctr" defTabSz="457200" rtl="0" eaLnBrk="1" latinLnBrk="0" hangingPunct="1">
        <a:spcBef>
          <a:spcPct val="0"/>
        </a:spcBef>
        <a:buNone/>
        <a:defRPr sz="2800" b="1" kern="1200">
          <a:solidFill>
            <a:schemeClr val="tx1">
              <a:lumMod val="65000"/>
              <a:lumOff val="3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oleObject" Target="../embeddings/oleObject1.bin"/><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3.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3.xml"/><Relationship Id="rId4" Type="http://schemas.openxmlformats.org/officeDocument/2006/relationships/image" Target="../media/image39.emf"/></Relationships>
</file>

<file path=ppt/slides/_rels/slide2.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1.-%20Cuadro%20de%20Pensionados%20Efectos%20Abril%202021.pdf"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hyperlink" Target="5.-%20Comparativo%20altas%20y%20bajas%20Febrero%202021.pptx" TargetMode="External"/><Relationship Id="rId3" Type="http://schemas.openxmlformats.org/officeDocument/2006/relationships/hyperlink" Target="3.-%20Distribuci&#243;n%20de%20Afiliados%20y%20Pensionados.pptx" TargetMode="External"/><Relationship Id="rId7" Type="http://schemas.openxmlformats.org/officeDocument/2006/relationships/hyperlink" Target="2.-%20Mayores%20a%2050,000%20efectos%20Abril%202021.pptx" TargetMode="External"/><Relationship Id="rId2" Type="http://schemas.openxmlformats.org/officeDocument/2006/relationships/image" Target="../media/image12.emf"/><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hyperlink" Target="4.-%20Altas%20y%20Bajas%20de%20Pensionados%20Febrero%202021.xlsx" TargetMode="Externa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package" Target="../embeddings/Microsoft_Excel_Worksheet2.xlsx"/><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package" Target="../embeddings/Microsoft_Excel_Worksheet3.xlsx"/><Relationship Id="rId1" Type="http://schemas.openxmlformats.org/officeDocument/2006/relationships/slideLayout" Target="../slideLayouts/slideLayout3.xml"/><Relationship Id="rId5" Type="http://schemas.openxmlformats.org/officeDocument/2006/relationships/image" Target="../media/image66.emf"/><Relationship Id="rId4" Type="http://schemas.openxmlformats.org/officeDocument/2006/relationships/package" Target="../embeddings/Microsoft_Excel_Worksheet4.xlsx"/></Relationships>
</file>

<file path=ppt/slides/_rels/slide46.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package" Target="../embeddings/Microsoft_Excel_Worksheet5.xlsx"/><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package" Target="../embeddings/Microsoft_Excel_Worksheet6.xlsx"/><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6.-%20Reserva%20T&#233;cnica%20del%20IPEJAL%20a%20corte%20de%20Febrero%202021.pptx" TargetMode="External"/><Relationship Id="rId1" Type="http://schemas.openxmlformats.org/officeDocument/2006/relationships/slideLayout" Target="../slideLayouts/slideLayout3.xml"/><Relationship Id="rId6" Type="http://schemas.openxmlformats.org/officeDocument/2006/relationships/image" Target="../media/image15.emf"/><Relationship Id="rId5" Type="http://schemas.openxmlformats.org/officeDocument/2006/relationships/package" Target="../embeddings/Microsoft_Excel_Worksheet.xlsx"/><Relationship Id="rId4" Type="http://schemas.openxmlformats.org/officeDocument/2006/relationships/hyperlink" Target="7.-%20Resumen%20Ejecutivo%20Febrero%202021.xls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Excel_Worksheet1.xlsx"/><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40B4F-20CE-4C5B-A34A-320657D37323}"/>
              </a:ext>
            </a:extLst>
          </p:cNvPr>
          <p:cNvSpPr>
            <a:spLocks noGrp="1"/>
          </p:cNvSpPr>
          <p:nvPr>
            <p:ph type="ctrTitle"/>
          </p:nvPr>
        </p:nvSpPr>
        <p:spPr>
          <a:xfrm>
            <a:off x="457200" y="2693987"/>
            <a:ext cx="5742296" cy="1470025"/>
          </a:xfrm>
        </p:spPr>
        <p:txBody>
          <a:bodyPr/>
          <a:lstStyle/>
          <a:p>
            <a:r>
              <a:rPr lang="es-MX" dirty="0"/>
              <a:t>Sesión Ordinaria de Consejo Directivo</a:t>
            </a:r>
          </a:p>
        </p:txBody>
      </p:sp>
      <p:sp>
        <p:nvSpPr>
          <p:cNvPr id="3" name="Subtítulo 2">
            <a:extLst>
              <a:ext uri="{FF2B5EF4-FFF2-40B4-BE49-F238E27FC236}">
                <a16:creationId xmlns:a16="http://schemas.microsoft.com/office/drawing/2014/main" id="{2E8DD279-9837-4F5D-B401-71642DC61869}"/>
              </a:ext>
            </a:extLst>
          </p:cNvPr>
          <p:cNvSpPr>
            <a:spLocks noGrp="1"/>
          </p:cNvSpPr>
          <p:nvPr>
            <p:ph type="subTitle" idx="1"/>
          </p:nvPr>
        </p:nvSpPr>
        <p:spPr>
          <a:xfrm>
            <a:off x="457200" y="4164011"/>
            <a:ext cx="5742296" cy="1211239"/>
          </a:xfrm>
        </p:spPr>
        <p:txBody>
          <a:bodyPr/>
          <a:lstStyle/>
          <a:p>
            <a:r>
              <a:rPr lang="es-MX" dirty="0"/>
              <a:t>03/2021</a:t>
            </a:r>
          </a:p>
        </p:txBody>
      </p:sp>
      <p:sp>
        <p:nvSpPr>
          <p:cNvPr id="4" name="Marcador de pie de página 3">
            <a:extLst>
              <a:ext uri="{FF2B5EF4-FFF2-40B4-BE49-F238E27FC236}">
                <a16:creationId xmlns:a16="http://schemas.microsoft.com/office/drawing/2014/main" id="{F93CA870-785C-4868-A728-6F284F90D099}"/>
              </a:ext>
            </a:extLst>
          </p:cNvPr>
          <p:cNvSpPr>
            <a:spLocks noGrp="1"/>
          </p:cNvSpPr>
          <p:nvPr>
            <p:ph type="ftr" sz="quarter" idx="11"/>
          </p:nvPr>
        </p:nvSpPr>
        <p:spPr>
          <a:xfrm>
            <a:off x="2857500" y="6499651"/>
            <a:ext cx="3428999" cy="365125"/>
          </a:xfrm>
        </p:spPr>
        <p:txBody>
          <a:bodyPr/>
          <a:lstStyle/>
          <a:p>
            <a:r>
              <a:rPr lang="es-MX" dirty="0"/>
              <a:t>Sesión Ordinaria 03/2021 del 25 de marzo de 2021</a:t>
            </a:r>
            <a:endParaRPr lang="en-US" dirty="0"/>
          </a:p>
        </p:txBody>
      </p:sp>
      <p:sp>
        <p:nvSpPr>
          <p:cNvPr id="5" name="Marcador de número de diapositiva 4">
            <a:extLst>
              <a:ext uri="{FF2B5EF4-FFF2-40B4-BE49-F238E27FC236}">
                <a16:creationId xmlns:a16="http://schemas.microsoft.com/office/drawing/2014/main" id="{7F573386-4CA9-4C3D-AE3C-9B5FBA532AD8}"/>
              </a:ext>
            </a:extLst>
          </p:cNvPr>
          <p:cNvSpPr>
            <a:spLocks noGrp="1"/>
          </p:cNvSpPr>
          <p:nvPr>
            <p:ph type="sldNum" sz="quarter" idx="12"/>
          </p:nvPr>
        </p:nvSpPr>
        <p:spPr>
          <a:xfrm>
            <a:off x="7010400" y="6492875"/>
            <a:ext cx="2133600" cy="365125"/>
          </a:xfrm>
        </p:spPr>
        <p:txBody>
          <a:bodyPr/>
          <a:lstStyle/>
          <a:p>
            <a:fld id="{08DCC1CA-BC64-9342-9FC6-0A703FD15379}" type="slidenum">
              <a:rPr lang="en-US" smtClean="0"/>
              <a:t>1</a:t>
            </a:fld>
            <a:endParaRPr lang="en-US" dirty="0"/>
          </a:p>
        </p:txBody>
      </p:sp>
    </p:spTree>
    <p:extLst>
      <p:ext uri="{BB962C8B-B14F-4D97-AF65-F5344CB8AC3E}">
        <p14:creationId xmlns:p14="http://schemas.microsoft.com/office/powerpoint/2010/main" val="363791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5471F0A-1A75-488C-9B5A-86957C842ED7}"/>
              </a:ext>
            </a:extLst>
          </p:cNvPr>
          <p:cNvSpPr>
            <a:spLocks noGrp="1"/>
          </p:cNvSpPr>
          <p:nvPr>
            <p:ph type="sldNum" sz="quarter" idx="4"/>
          </p:nvPr>
        </p:nvSpPr>
        <p:spPr/>
        <p:txBody>
          <a:bodyPr/>
          <a:lstStyle/>
          <a:p>
            <a:fld id="{08DCC1CA-BC64-9342-9FC6-0A703FD15379}" type="slidenum">
              <a:rPr lang="en-US" smtClean="0"/>
              <a:pPr/>
              <a:t>10</a:t>
            </a:fld>
            <a:endParaRPr lang="en-US" dirty="0"/>
          </a:p>
        </p:txBody>
      </p:sp>
      <p:sp>
        <p:nvSpPr>
          <p:cNvPr id="4" name="Título 3">
            <a:extLst>
              <a:ext uri="{FF2B5EF4-FFF2-40B4-BE49-F238E27FC236}">
                <a16:creationId xmlns:a16="http://schemas.microsoft.com/office/drawing/2014/main" id="{6C3A6D3A-BAA1-43D5-923B-554B7C6C2DCE}"/>
              </a:ext>
            </a:extLst>
          </p:cNvPr>
          <p:cNvSpPr>
            <a:spLocks noGrp="1"/>
          </p:cNvSpPr>
          <p:nvPr>
            <p:ph type="title"/>
          </p:nvPr>
        </p:nvSpPr>
        <p:spPr>
          <a:xfrm>
            <a:off x="1697366" y="41763"/>
            <a:ext cx="6742300" cy="489346"/>
          </a:xfrm>
        </p:spPr>
        <p:txBody>
          <a:bodyPr/>
          <a:lstStyle/>
          <a:p>
            <a:pPr algn="ctr"/>
            <a:r>
              <a:rPr lang="es-MX" sz="2200" dirty="0"/>
              <a:t>Estado de Situación Financiera</a:t>
            </a:r>
            <a:br>
              <a:rPr lang="es-MX" sz="2200" dirty="0"/>
            </a:br>
            <a:r>
              <a:rPr lang="es-MX" sz="2200" dirty="0"/>
              <a:t>Comparativo a Febrero 2021</a:t>
            </a:r>
          </a:p>
        </p:txBody>
      </p:sp>
      <p:sp>
        <p:nvSpPr>
          <p:cNvPr id="5" name="Marcador de pie de página 4">
            <a:extLst>
              <a:ext uri="{FF2B5EF4-FFF2-40B4-BE49-F238E27FC236}">
                <a16:creationId xmlns:a16="http://schemas.microsoft.com/office/drawing/2014/main" id="{2B4A1634-DBD1-490F-B16B-F89018515DD7}"/>
              </a:ext>
            </a:extLst>
          </p:cNvPr>
          <p:cNvSpPr>
            <a:spLocks noGrp="1"/>
          </p:cNvSpPr>
          <p:nvPr>
            <p:ph type="ftr" sz="quarter" idx="3"/>
          </p:nvPr>
        </p:nvSpPr>
        <p:spPr/>
        <p:txBody>
          <a:bodyPr/>
          <a:lstStyle/>
          <a:p>
            <a:r>
              <a:rPr lang="es-MX"/>
              <a:t>Sesión Ordinaria 03/2021 del 25 de marzo de 2021</a:t>
            </a:r>
            <a:endParaRPr lang="es-MX" dirty="0"/>
          </a:p>
        </p:txBody>
      </p:sp>
      <p:pic>
        <p:nvPicPr>
          <p:cNvPr id="7" name="Imagen 6">
            <a:extLst>
              <a:ext uri="{FF2B5EF4-FFF2-40B4-BE49-F238E27FC236}">
                <a16:creationId xmlns:a16="http://schemas.microsoft.com/office/drawing/2014/main" id="{FA7EF49F-775E-4C7B-AFAF-593717EC4B4B}"/>
              </a:ext>
            </a:extLst>
          </p:cNvPr>
          <p:cNvPicPr>
            <a:picLocks noChangeAspect="1"/>
          </p:cNvPicPr>
          <p:nvPr/>
        </p:nvPicPr>
        <p:blipFill>
          <a:blip r:embed="rId2"/>
          <a:stretch>
            <a:fillRect/>
          </a:stretch>
        </p:blipFill>
        <p:spPr>
          <a:xfrm>
            <a:off x="476520" y="579169"/>
            <a:ext cx="8113690" cy="5669764"/>
          </a:xfrm>
          <a:prstGeom prst="rect">
            <a:avLst/>
          </a:prstGeom>
        </p:spPr>
      </p:pic>
    </p:spTree>
    <p:extLst>
      <p:ext uri="{BB962C8B-B14F-4D97-AF65-F5344CB8AC3E}">
        <p14:creationId xmlns:p14="http://schemas.microsoft.com/office/powerpoint/2010/main" val="2420896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7952EE0-CDDF-4793-B7DF-7BF320262918}"/>
              </a:ext>
            </a:extLst>
          </p:cNvPr>
          <p:cNvSpPr>
            <a:spLocks noGrp="1"/>
          </p:cNvSpPr>
          <p:nvPr>
            <p:ph type="body" sz="quarter" idx="15"/>
          </p:nvPr>
        </p:nvSpPr>
        <p:spPr>
          <a:xfrm>
            <a:off x="238539" y="1197593"/>
            <a:ext cx="8201127" cy="4832146"/>
          </a:xfrm>
        </p:spPr>
        <p:txBody>
          <a:bodyPr>
            <a:normAutofit/>
          </a:bodyPr>
          <a:lstStyle/>
          <a:p>
            <a:pPr lvl="0"/>
            <a:r>
              <a:rPr lang="es-MX" sz="1600" b="1" dirty="0"/>
              <a:t>Cuentas por pagar a Corto Plazo</a:t>
            </a:r>
            <a:endParaRPr lang="es-MX" sz="1600" dirty="0"/>
          </a:p>
          <a:p>
            <a:pPr lvl="1">
              <a:buFont typeface="Wingdings" panose="05000000000000000000" pitchFamily="2" charset="2"/>
              <a:buChar char="§"/>
            </a:pPr>
            <a:r>
              <a:rPr lang="es-MX" sz="1600" dirty="0"/>
              <a:t>Aumento por 46</a:t>
            </a:r>
            <a:r>
              <a:rPr lang="es-MX" sz="1600" dirty="0">
                <a:solidFill>
                  <a:srgbClr val="FF0000"/>
                </a:solidFill>
              </a:rPr>
              <a:t> </a:t>
            </a:r>
            <a:r>
              <a:rPr lang="es-MX" sz="1600" dirty="0"/>
              <a:t>millones</a:t>
            </a:r>
            <a:r>
              <a:rPr lang="es-MX" sz="1600" dirty="0">
                <a:solidFill>
                  <a:srgbClr val="FF0000"/>
                </a:solidFill>
              </a:rPr>
              <a:t> </a:t>
            </a:r>
            <a:r>
              <a:rPr lang="es-MX" sz="1600" dirty="0"/>
              <a:t>en préstamos pendientes de pago al fin del periodo (con registros de cargos de 955 millones y abonos por 1,001 millones).</a:t>
            </a:r>
          </a:p>
          <a:p>
            <a:pPr>
              <a:lnSpc>
                <a:spcPct val="150000"/>
              </a:lnSpc>
            </a:pPr>
            <a:r>
              <a:rPr lang="es-MX" sz="1600" b="1" dirty="0"/>
              <a:t>Otros Pasivos a Corto Plazo</a:t>
            </a:r>
            <a:endParaRPr lang="es-MX" sz="1600" dirty="0"/>
          </a:p>
          <a:p>
            <a:pPr lvl="1">
              <a:buFont typeface="Wingdings" panose="05000000000000000000" pitchFamily="2" charset="2"/>
              <a:buChar char="§"/>
            </a:pPr>
            <a:r>
              <a:rPr lang="es-MX" sz="1600" dirty="0"/>
              <a:t>Incremento de 26</a:t>
            </a:r>
            <a:r>
              <a:rPr lang="es-MX" sz="1600" dirty="0">
                <a:solidFill>
                  <a:srgbClr val="FF0000"/>
                </a:solidFill>
              </a:rPr>
              <a:t> </a:t>
            </a:r>
            <a:r>
              <a:rPr lang="es-MX" sz="1600" dirty="0"/>
              <a:t>millones del saldo en Depósitos Bancarios no identificados en su momento y movimientos derivados de Conciliaciones Bancarias, mostrando registros de cargo por 551 millones y abonos por 577 millones.</a:t>
            </a:r>
            <a:r>
              <a:rPr lang="es-MX" sz="1600" b="1" u="sng" dirty="0"/>
              <a:t> </a:t>
            </a:r>
            <a:endParaRPr lang="es-MX" sz="1600" dirty="0"/>
          </a:p>
          <a:p>
            <a:pPr lvl="0">
              <a:lnSpc>
                <a:spcPct val="150000"/>
              </a:lnSpc>
            </a:pPr>
            <a:r>
              <a:rPr lang="es-MX" sz="1600" b="1" dirty="0"/>
              <a:t>Aportaciones</a:t>
            </a:r>
            <a:endParaRPr lang="es-MX" sz="1600" dirty="0"/>
          </a:p>
          <a:p>
            <a:pPr lvl="1">
              <a:buFont typeface="Wingdings" panose="05000000000000000000" pitchFamily="2" charset="2"/>
              <a:buChar char="§"/>
            </a:pPr>
            <a:r>
              <a:rPr lang="es-MX" sz="1600" dirty="0"/>
              <a:t>Incremento neto de las aportaciones de afiliados por 146 millones, y un incremento de 57 millones en la aportación Patronal en Vivienda. </a:t>
            </a:r>
          </a:p>
          <a:p>
            <a:pPr lvl="0">
              <a:lnSpc>
                <a:spcPct val="150000"/>
              </a:lnSpc>
            </a:pPr>
            <a:r>
              <a:rPr lang="es-MX" sz="1600" b="1" dirty="0"/>
              <a:t>Resultados del Ejercicio</a:t>
            </a:r>
            <a:endParaRPr lang="es-MX" sz="1600" dirty="0"/>
          </a:p>
          <a:p>
            <a:pPr lvl="1">
              <a:buFont typeface="Wingdings" panose="05000000000000000000" pitchFamily="2" charset="2"/>
              <a:buChar char="§"/>
            </a:pPr>
            <a:r>
              <a:rPr lang="es-MX" sz="1600" dirty="0"/>
              <a:t>Pago de la nómina de pensionados registrada en resultados del periodo.</a:t>
            </a:r>
          </a:p>
          <a:p>
            <a:pPr lvl="0">
              <a:lnSpc>
                <a:spcPct val="150000"/>
              </a:lnSpc>
            </a:pPr>
            <a:r>
              <a:rPr lang="es-MX" sz="1600" b="1" dirty="0"/>
              <a:t>Resultados de Ejercicios Anteriores</a:t>
            </a:r>
            <a:endParaRPr lang="es-MX" sz="1600" dirty="0"/>
          </a:p>
          <a:p>
            <a:pPr lvl="1">
              <a:buFont typeface="Wingdings" panose="05000000000000000000" pitchFamily="2" charset="2"/>
              <a:buChar char="§"/>
            </a:pPr>
            <a:r>
              <a:rPr lang="es-MX" sz="1600" dirty="0"/>
              <a:t>Incremento en la Cuenta por el traspaso de las aportaciones de los afiliados al obtener su pensión.</a:t>
            </a:r>
          </a:p>
          <a:p>
            <a:endParaRPr lang="es-MX" sz="1600" dirty="0"/>
          </a:p>
        </p:txBody>
      </p:sp>
      <p:sp>
        <p:nvSpPr>
          <p:cNvPr id="3" name="Marcador de número de diapositiva 2">
            <a:extLst>
              <a:ext uri="{FF2B5EF4-FFF2-40B4-BE49-F238E27FC236}">
                <a16:creationId xmlns:a16="http://schemas.microsoft.com/office/drawing/2014/main" id="{206140AF-0B0C-493F-9AD6-8C81B35FA2B8}"/>
              </a:ext>
            </a:extLst>
          </p:cNvPr>
          <p:cNvSpPr>
            <a:spLocks noGrp="1"/>
          </p:cNvSpPr>
          <p:nvPr>
            <p:ph type="sldNum" sz="quarter" idx="4"/>
          </p:nvPr>
        </p:nvSpPr>
        <p:spPr/>
        <p:txBody>
          <a:bodyPr/>
          <a:lstStyle/>
          <a:p>
            <a:fld id="{08DCC1CA-BC64-9342-9FC6-0A703FD15379}" type="slidenum">
              <a:rPr lang="en-US" smtClean="0"/>
              <a:pPr/>
              <a:t>11</a:t>
            </a:fld>
            <a:endParaRPr lang="en-US" dirty="0"/>
          </a:p>
        </p:txBody>
      </p:sp>
      <p:sp>
        <p:nvSpPr>
          <p:cNvPr id="4" name="Título 3">
            <a:extLst>
              <a:ext uri="{FF2B5EF4-FFF2-40B4-BE49-F238E27FC236}">
                <a16:creationId xmlns:a16="http://schemas.microsoft.com/office/drawing/2014/main" id="{0AFA6BB2-F155-4AA7-A773-E8F97EE2E38D}"/>
              </a:ext>
            </a:extLst>
          </p:cNvPr>
          <p:cNvSpPr>
            <a:spLocks noGrp="1"/>
          </p:cNvSpPr>
          <p:nvPr>
            <p:ph type="title"/>
          </p:nvPr>
        </p:nvSpPr>
        <p:spPr>
          <a:xfrm>
            <a:off x="1697366" y="41763"/>
            <a:ext cx="6742300" cy="489346"/>
          </a:xfrm>
        </p:spPr>
        <p:txBody>
          <a:bodyPr/>
          <a:lstStyle/>
          <a:p>
            <a:pPr algn="ctr"/>
            <a:r>
              <a:rPr lang="es-MX" dirty="0"/>
              <a:t>Comentarios a los Estados Financieros </a:t>
            </a:r>
            <a:br>
              <a:rPr lang="es-MX" dirty="0"/>
            </a:br>
            <a:r>
              <a:rPr lang="es-MX" dirty="0"/>
              <a:t>Febrero 2021</a:t>
            </a:r>
          </a:p>
        </p:txBody>
      </p:sp>
      <p:sp>
        <p:nvSpPr>
          <p:cNvPr id="5" name="Marcador de pie de página 4">
            <a:extLst>
              <a:ext uri="{FF2B5EF4-FFF2-40B4-BE49-F238E27FC236}">
                <a16:creationId xmlns:a16="http://schemas.microsoft.com/office/drawing/2014/main" id="{792E7E55-D324-4AB1-A988-D7D1A1EEEBEA}"/>
              </a:ext>
            </a:extLst>
          </p:cNvPr>
          <p:cNvSpPr>
            <a:spLocks noGrp="1"/>
          </p:cNvSpPr>
          <p:nvPr>
            <p:ph type="ftr" sz="quarter" idx="3"/>
          </p:nvPr>
        </p:nvSpPr>
        <p:spPr/>
        <p:txBody>
          <a:bodyPr/>
          <a:lstStyle/>
          <a:p>
            <a:r>
              <a:rPr lang="es-MX"/>
              <a:t>Sesión Ordinaria 03/2021 del 25 de marzo de 2021</a:t>
            </a:r>
            <a:endParaRPr lang="es-MX" dirty="0"/>
          </a:p>
        </p:txBody>
      </p:sp>
      <p:sp>
        <p:nvSpPr>
          <p:cNvPr id="7" name="CuadroTexto 6">
            <a:extLst>
              <a:ext uri="{FF2B5EF4-FFF2-40B4-BE49-F238E27FC236}">
                <a16:creationId xmlns:a16="http://schemas.microsoft.com/office/drawing/2014/main" id="{4CFCF226-AB57-48B5-93AD-557199A591F6}"/>
              </a:ext>
            </a:extLst>
          </p:cNvPr>
          <p:cNvSpPr txBox="1"/>
          <p:nvPr/>
        </p:nvSpPr>
        <p:spPr>
          <a:xfrm>
            <a:off x="238539" y="828261"/>
            <a:ext cx="4585252" cy="369332"/>
          </a:xfrm>
          <a:prstGeom prst="rect">
            <a:avLst/>
          </a:prstGeom>
          <a:noFill/>
        </p:spPr>
        <p:txBody>
          <a:bodyPr wrap="square">
            <a:spAutoFit/>
          </a:bodyPr>
          <a:lstStyle/>
          <a:p>
            <a:pPr lvl="0"/>
            <a:r>
              <a:rPr lang="es-MX" sz="1800" b="1" dirty="0">
                <a:solidFill>
                  <a:schemeClr val="accent1">
                    <a:lumMod val="50000"/>
                  </a:schemeClr>
                </a:solidFill>
              </a:rPr>
              <a:t>PASIVO Y PATRIMONIO</a:t>
            </a:r>
          </a:p>
        </p:txBody>
      </p:sp>
    </p:spTree>
    <p:extLst>
      <p:ext uri="{BB962C8B-B14F-4D97-AF65-F5344CB8AC3E}">
        <p14:creationId xmlns:p14="http://schemas.microsoft.com/office/powerpoint/2010/main" val="1606983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4"/>
          </p:nvPr>
        </p:nvSpPr>
        <p:spPr/>
        <p:txBody>
          <a:bodyPr/>
          <a:lstStyle/>
          <a:p>
            <a:fld id="{08DCC1CA-BC64-9342-9FC6-0A703FD15379}" type="slidenum">
              <a:rPr lang="en-US" smtClean="0"/>
              <a:pPr/>
              <a:t>12</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p:nvPr>
        </p:nvSpPr>
        <p:spPr>
          <a:xfrm>
            <a:off x="1790131" y="45665"/>
            <a:ext cx="6742300" cy="489346"/>
          </a:xfrm>
        </p:spPr>
        <p:txBody>
          <a:bodyPr/>
          <a:lstStyle/>
          <a:p>
            <a:pPr algn="ctr"/>
            <a:r>
              <a:rPr lang="es-MX" sz="2200" dirty="0"/>
              <a:t>Estado de Actividades </a:t>
            </a:r>
            <a:br>
              <a:rPr lang="es-MX" sz="2200" dirty="0"/>
            </a:br>
            <a:r>
              <a:rPr lang="es-MX" sz="2200" dirty="0"/>
              <a:t>Comparativo a Febrero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3"/>
          </p:nvPr>
        </p:nvSpPr>
        <p:spPr/>
        <p:txBody>
          <a:bodyPr/>
          <a:lstStyle/>
          <a:p>
            <a:r>
              <a:rPr lang="es-MX"/>
              <a:t>Sesión Ordinaria 03/2021 del 25 de marzo de 2021</a:t>
            </a:r>
            <a:endParaRPr lang="es-MX" dirty="0"/>
          </a:p>
        </p:txBody>
      </p:sp>
      <p:graphicFrame>
        <p:nvGraphicFramePr>
          <p:cNvPr id="6" name="Objeto 5">
            <a:extLst>
              <a:ext uri="{FF2B5EF4-FFF2-40B4-BE49-F238E27FC236}">
                <a16:creationId xmlns:a16="http://schemas.microsoft.com/office/drawing/2014/main" id="{39399E60-2414-4DBE-BA43-E87FDDE057CA}"/>
              </a:ext>
            </a:extLst>
          </p:cNvPr>
          <p:cNvGraphicFramePr>
            <a:graphicFrameLocks noChangeAspect="1"/>
          </p:cNvGraphicFramePr>
          <p:nvPr>
            <p:extLst>
              <p:ext uri="{D42A27DB-BD31-4B8C-83A1-F6EECF244321}">
                <p14:modId xmlns:p14="http://schemas.microsoft.com/office/powerpoint/2010/main" val="1393036973"/>
              </p:ext>
            </p:extLst>
          </p:nvPr>
        </p:nvGraphicFramePr>
        <p:xfrm>
          <a:off x="463550" y="604838"/>
          <a:ext cx="7926388" cy="5957887"/>
        </p:xfrm>
        <a:graphic>
          <a:graphicData uri="http://schemas.openxmlformats.org/presentationml/2006/ole">
            <mc:AlternateContent xmlns:mc="http://schemas.openxmlformats.org/markup-compatibility/2006">
              <mc:Choice xmlns:v="urn:schemas-microsoft-com:vml" Requires="v">
                <p:oleObj name="Worksheet" r:id="rId2" imgW="6410413" imgH="4819624" progId="Excel.Sheet.8">
                  <p:embed/>
                </p:oleObj>
              </mc:Choice>
              <mc:Fallback>
                <p:oleObj name="Worksheet" r:id="rId2" imgW="6410413" imgH="4819624" progId="Excel.Sheet.8">
                  <p:embed/>
                  <p:pic>
                    <p:nvPicPr>
                      <p:cNvPr id="2" name="Objeto 1"/>
                      <p:cNvPicPr/>
                      <p:nvPr/>
                    </p:nvPicPr>
                    <p:blipFill>
                      <a:blip r:embed="rId3"/>
                      <a:stretch>
                        <a:fillRect/>
                      </a:stretch>
                    </p:blipFill>
                    <p:spPr>
                      <a:xfrm>
                        <a:off x="463550" y="604838"/>
                        <a:ext cx="7926388" cy="5957887"/>
                      </a:xfrm>
                      <a:prstGeom prst="rect">
                        <a:avLst/>
                      </a:prstGeom>
                    </p:spPr>
                  </p:pic>
                </p:oleObj>
              </mc:Fallback>
            </mc:AlternateContent>
          </a:graphicData>
        </a:graphic>
      </p:graphicFrame>
    </p:spTree>
    <p:extLst>
      <p:ext uri="{BB962C8B-B14F-4D97-AF65-F5344CB8AC3E}">
        <p14:creationId xmlns:p14="http://schemas.microsoft.com/office/powerpoint/2010/main" val="1320049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807C1B02-C970-461A-9E75-7B19625B6620}"/>
              </a:ext>
            </a:extLst>
          </p:cNvPr>
          <p:cNvSpPr>
            <a:spLocks noGrp="1"/>
          </p:cNvSpPr>
          <p:nvPr>
            <p:ph type="ftr" sz="quarter" idx="11"/>
          </p:nvPr>
        </p:nvSpPr>
        <p:spPr>
          <a:xfrm>
            <a:off x="2857499" y="6505575"/>
            <a:ext cx="3429000" cy="227012"/>
          </a:xfrm>
        </p:spPr>
        <p:txBody>
          <a:bodyPr/>
          <a:lstStyle/>
          <a:p>
            <a:r>
              <a:rPr lang="es-MX" dirty="0"/>
              <a:t>Sesión Ordinaria 03/2021 del 25 de marzo de 2021</a:t>
            </a:r>
          </a:p>
        </p:txBody>
      </p:sp>
      <p:sp>
        <p:nvSpPr>
          <p:cNvPr id="5" name="Marcador de número de diapositiva 4">
            <a:extLst>
              <a:ext uri="{FF2B5EF4-FFF2-40B4-BE49-F238E27FC236}">
                <a16:creationId xmlns:a16="http://schemas.microsoft.com/office/drawing/2014/main" id="{A4A906A1-5413-4774-BB99-D3A8B09AB7F9}"/>
              </a:ext>
            </a:extLst>
          </p:cNvPr>
          <p:cNvSpPr>
            <a:spLocks noGrp="1"/>
          </p:cNvSpPr>
          <p:nvPr>
            <p:ph type="sldNum" sz="quarter" idx="12"/>
          </p:nvPr>
        </p:nvSpPr>
        <p:spPr/>
        <p:txBody>
          <a:bodyPr/>
          <a:lstStyle/>
          <a:p>
            <a:fld id="{CF5E58AE-96D2-45FC-96FE-2B21174429C3}" type="slidenum">
              <a:rPr lang="es-MX" smtClean="0"/>
              <a:t>13</a:t>
            </a:fld>
            <a:endParaRPr lang="es-MX"/>
          </a:p>
        </p:txBody>
      </p:sp>
      <p:sp>
        <p:nvSpPr>
          <p:cNvPr id="6" name="6 CuadroTexto">
            <a:extLst>
              <a:ext uri="{FF2B5EF4-FFF2-40B4-BE49-F238E27FC236}">
                <a16:creationId xmlns:a16="http://schemas.microsoft.com/office/drawing/2014/main" id="{6FDB146F-83D0-4469-86FD-C7F8BBE183D1}"/>
              </a:ext>
            </a:extLst>
          </p:cNvPr>
          <p:cNvSpPr txBox="1"/>
          <p:nvPr/>
        </p:nvSpPr>
        <p:spPr>
          <a:xfrm>
            <a:off x="186839" y="5894685"/>
            <a:ext cx="8770321" cy="461665"/>
          </a:xfrm>
          <a:prstGeom prst="rect">
            <a:avLst/>
          </a:prstGeom>
          <a:noFill/>
        </p:spPr>
        <p:txBody>
          <a:bodyPr wrap="square" rtlCol="0">
            <a:spAutoFit/>
          </a:bodyPr>
          <a:lstStyle/>
          <a:p>
            <a:pPr marL="285750" indent="-285750" algn="just">
              <a:buFont typeface="Wingdings" panose="05000000000000000000" pitchFamily="2" charset="2"/>
              <a:buChar char="ü"/>
            </a:pPr>
            <a:r>
              <a:rPr lang="es-MX" sz="12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200" i="1" dirty="0">
                <a:solidFill>
                  <a:schemeClr val="tx1">
                    <a:lumMod val="85000"/>
                    <a:lumOff val="15000"/>
                  </a:schemeClr>
                </a:solidFill>
                <a:cs typeface="Arial" pitchFamily="34" charset="0"/>
              </a:rPr>
              <a:t>aprobación como presentados de los Estados Financieros.</a:t>
            </a:r>
          </a:p>
        </p:txBody>
      </p:sp>
      <p:sp>
        <p:nvSpPr>
          <p:cNvPr id="7" name="Marcador de texto 3">
            <a:extLst>
              <a:ext uri="{FF2B5EF4-FFF2-40B4-BE49-F238E27FC236}">
                <a16:creationId xmlns:a16="http://schemas.microsoft.com/office/drawing/2014/main" id="{AF406A47-72E9-4CF5-A1E4-A6145F5760D7}"/>
              </a:ext>
            </a:extLst>
          </p:cNvPr>
          <p:cNvSpPr txBox="1">
            <a:spLocks/>
          </p:cNvSpPr>
          <p:nvPr/>
        </p:nvSpPr>
        <p:spPr>
          <a:xfrm>
            <a:off x="50800" y="755079"/>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b="1" dirty="0">
                <a:solidFill>
                  <a:schemeClr val="accent1">
                    <a:lumMod val="50000"/>
                  </a:schemeClr>
                </a:solidFill>
              </a:rPr>
              <a:t>Estado de Actividades </a:t>
            </a:r>
          </a:p>
        </p:txBody>
      </p:sp>
      <p:sp>
        <p:nvSpPr>
          <p:cNvPr id="8" name="Marcador de texto 2">
            <a:extLst>
              <a:ext uri="{FF2B5EF4-FFF2-40B4-BE49-F238E27FC236}">
                <a16:creationId xmlns:a16="http://schemas.microsoft.com/office/drawing/2014/main" id="{2B0BC5D8-0A1B-4AB5-9183-DF67011BF986}"/>
              </a:ext>
            </a:extLst>
          </p:cNvPr>
          <p:cNvSpPr txBox="1">
            <a:spLocks/>
          </p:cNvSpPr>
          <p:nvPr/>
        </p:nvSpPr>
        <p:spPr>
          <a:xfrm>
            <a:off x="308460" y="1253752"/>
            <a:ext cx="8648700" cy="4486444"/>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600" b="1" dirty="0"/>
              <a:t>Productos de Tipo Corriente</a:t>
            </a:r>
            <a:endParaRPr lang="es-MX" sz="1600" dirty="0"/>
          </a:p>
          <a:p>
            <a:pPr lvl="1">
              <a:buFont typeface="Wingdings" panose="05000000000000000000" pitchFamily="2" charset="2"/>
              <a:buChar char="§"/>
            </a:pPr>
            <a:r>
              <a:rPr lang="es-MX" sz="1600" dirty="0"/>
              <a:t>Aumento principalmente por el rubro de Ingresos por arrendamientos de 7 millones.</a:t>
            </a:r>
            <a:endParaRPr lang="es-MX" sz="1400" b="1" dirty="0"/>
          </a:p>
          <a:p>
            <a:pPr marL="0" indent="0">
              <a:lnSpc>
                <a:spcPct val="200000"/>
              </a:lnSpc>
              <a:buNone/>
            </a:pPr>
            <a:r>
              <a:rPr lang="es-MX" sz="1600" b="1" dirty="0"/>
              <a:t>Otros Ingresos y Beneficios Varios</a:t>
            </a:r>
            <a:endParaRPr lang="es-MX" sz="1600" dirty="0"/>
          </a:p>
          <a:p>
            <a:pPr lvl="1">
              <a:buFont typeface="Wingdings" panose="05000000000000000000" pitchFamily="2" charset="2"/>
              <a:buChar char="§"/>
            </a:pPr>
            <a:r>
              <a:rPr lang="es-MX" sz="1600" dirty="0"/>
              <a:t>Efectos contables de plusvalía 72 millones y diferencial cambiario positivo por 72 millones.</a:t>
            </a:r>
            <a:endParaRPr lang="es-MX" sz="1600" b="1" dirty="0"/>
          </a:p>
          <a:p>
            <a:pPr marL="0" indent="0">
              <a:lnSpc>
                <a:spcPct val="200000"/>
              </a:lnSpc>
              <a:buNone/>
            </a:pPr>
            <a:r>
              <a:rPr lang="es-MX" sz="1600" b="1" dirty="0"/>
              <a:t>Materiales y Suministros</a:t>
            </a:r>
            <a:endParaRPr lang="es-MX" sz="1600" dirty="0"/>
          </a:p>
          <a:p>
            <a:pPr lvl="1">
              <a:buFont typeface="Wingdings" panose="05000000000000000000" pitchFamily="2" charset="2"/>
              <a:buChar char="§"/>
            </a:pPr>
            <a:r>
              <a:rPr lang="es-MX" sz="1600" dirty="0"/>
              <a:t>Incremento del rubro de Productos químicos, farmacéuticos y laboratorio por 8 millones.</a:t>
            </a:r>
            <a:endParaRPr lang="es-MX" sz="1600" b="1" dirty="0"/>
          </a:p>
          <a:p>
            <a:pPr marL="0" indent="0">
              <a:lnSpc>
                <a:spcPct val="200000"/>
              </a:lnSpc>
              <a:buNone/>
            </a:pPr>
            <a:r>
              <a:rPr lang="es-MX" sz="1600" b="1" dirty="0"/>
              <a:t>Servicios Generales</a:t>
            </a:r>
            <a:endParaRPr lang="es-MX" sz="1600" dirty="0"/>
          </a:p>
          <a:p>
            <a:pPr lvl="1">
              <a:buFont typeface="Wingdings" panose="05000000000000000000" pitchFamily="2" charset="2"/>
              <a:buChar char="§"/>
            </a:pPr>
            <a:r>
              <a:rPr lang="es-MX" sz="1600" dirty="0"/>
              <a:t>Aumento en el rubro de Otros Servicios Generales (Servicios Subrogados) por 47 millones</a:t>
            </a:r>
            <a:endParaRPr lang="es-MX" sz="1600" b="1" dirty="0"/>
          </a:p>
          <a:p>
            <a:pPr marL="0" indent="0">
              <a:lnSpc>
                <a:spcPct val="200000"/>
              </a:lnSpc>
              <a:buNone/>
            </a:pPr>
            <a:r>
              <a:rPr lang="es-MX" sz="1600" b="1" dirty="0"/>
              <a:t>Otros Gastos </a:t>
            </a:r>
            <a:endParaRPr lang="es-MX" sz="1600" dirty="0"/>
          </a:p>
          <a:p>
            <a:pPr lvl="1"/>
            <a:r>
              <a:rPr lang="es-MX" sz="1600" dirty="0"/>
              <a:t>Incremento principalmente por el registro contable de minusvalías por 166 millones.</a:t>
            </a:r>
          </a:p>
          <a:p>
            <a:endParaRPr lang="es-MX" sz="1600" dirty="0"/>
          </a:p>
        </p:txBody>
      </p:sp>
      <p:sp>
        <p:nvSpPr>
          <p:cNvPr id="9" name="Rectángulo 8">
            <a:extLst>
              <a:ext uri="{FF2B5EF4-FFF2-40B4-BE49-F238E27FC236}">
                <a16:creationId xmlns:a16="http://schemas.microsoft.com/office/drawing/2014/main" id="{8F5763A2-C3B6-4CB2-8A0F-79B05FE41ED7}"/>
              </a:ext>
            </a:extLst>
          </p:cNvPr>
          <p:cNvSpPr/>
          <p:nvPr/>
        </p:nvSpPr>
        <p:spPr>
          <a:xfrm>
            <a:off x="1714498" y="76200"/>
            <a:ext cx="6572251" cy="400110"/>
          </a:xfrm>
          <a:prstGeom prst="rect">
            <a:avLst/>
          </a:prstGeom>
        </p:spPr>
        <p:txBody>
          <a:bodyPr wrap="square">
            <a:spAutoFit/>
          </a:bodyPr>
          <a:lstStyle/>
          <a:p>
            <a:r>
              <a:rPr lang="es-MX" sz="2000" b="1" dirty="0">
                <a:solidFill>
                  <a:schemeClr val="bg1"/>
                </a:solidFill>
                <a:latin typeface="+mj-lt"/>
              </a:rPr>
              <a:t>Comentarios a los Estados Financieros Febrero 2021</a:t>
            </a:r>
          </a:p>
        </p:txBody>
      </p:sp>
    </p:spTree>
    <p:extLst>
      <p:ext uri="{BB962C8B-B14F-4D97-AF65-F5344CB8AC3E}">
        <p14:creationId xmlns:p14="http://schemas.microsoft.com/office/powerpoint/2010/main" val="1886110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544204" y="2693987"/>
            <a:ext cx="5742296" cy="1470025"/>
          </a:xfrm>
        </p:spPr>
        <p:txBody>
          <a:bodyPr/>
          <a:lstStyle/>
          <a:p>
            <a:r>
              <a:rPr lang="es-MX" dirty="0"/>
              <a:t>5. Reporte de la Cartera de Inversiones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457200" y="4026089"/>
            <a:ext cx="5742296" cy="1349161"/>
          </a:xfrm>
        </p:spPr>
        <p:txBody>
          <a:bodyPr/>
          <a:lstStyle/>
          <a:p>
            <a:r>
              <a:rPr lang="es-MX" dirty="0"/>
              <a:t>Febrero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p:txBody>
          <a:bodyPr/>
          <a:lstStyle/>
          <a:p>
            <a:r>
              <a:rPr lang="es-MX"/>
              <a:t>Sesión Ordinaria 03/2021 del 25 de marzo de 2021</a:t>
            </a:r>
            <a:endParaRPr lang="en-US"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14</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544204" y="5591670"/>
            <a:ext cx="8272130"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cinco del orden del día, relativo a la presentación del </a:t>
            </a:r>
            <a:r>
              <a:rPr lang="es-MX" sz="1200" i="1" dirty="0"/>
              <a:t>Reporte de la Cartera de Inversiones</a:t>
            </a:r>
            <a:r>
              <a:rPr lang="es-MX" sz="1200" dirty="0"/>
              <a:t>, el Directo General del Instituto de Pensiones del Estado de Jalisco, Héctor Pizano Ramos, con fundamento en lo establecido en el artículo 154 fracción XVIII de la Ley del Instituto de Pensiones del Estado de Jalisco, presenta el </a:t>
            </a:r>
            <a:r>
              <a:rPr lang="es-MX" sz="1200" i="1" dirty="0"/>
              <a:t>Reporte de la Cartera de Inversiones al mes de febrero de 2021</a:t>
            </a:r>
            <a:r>
              <a:rPr lang="es-MX" sz="1200" dirty="0"/>
              <a:t>, conforme al siguiente resumen:</a:t>
            </a:r>
          </a:p>
        </p:txBody>
      </p:sp>
    </p:spTree>
    <p:extLst>
      <p:ext uri="{BB962C8B-B14F-4D97-AF65-F5344CB8AC3E}">
        <p14:creationId xmlns:p14="http://schemas.microsoft.com/office/powerpoint/2010/main" val="2785388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A0C8810-EA4F-474B-80BF-DAE49C764AE3}"/>
              </a:ext>
            </a:extLst>
          </p:cNvPr>
          <p:cNvSpPr>
            <a:spLocks noGrp="1"/>
          </p:cNvSpPr>
          <p:nvPr>
            <p:ph type="sldNum" sz="quarter" idx="4"/>
          </p:nvPr>
        </p:nvSpPr>
        <p:spPr/>
        <p:txBody>
          <a:bodyPr/>
          <a:lstStyle/>
          <a:p>
            <a:fld id="{08DCC1CA-BC64-9342-9FC6-0A703FD15379}" type="slidenum">
              <a:rPr lang="en-US" smtClean="0"/>
              <a:pPr/>
              <a:t>15</a:t>
            </a:fld>
            <a:endParaRPr lang="en-US" dirty="0"/>
          </a:p>
        </p:txBody>
      </p:sp>
      <p:sp>
        <p:nvSpPr>
          <p:cNvPr id="4" name="Título 3">
            <a:extLst>
              <a:ext uri="{FF2B5EF4-FFF2-40B4-BE49-F238E27FC236}">
                <a16:creationId xmlns:a16="http://schemas.microsoft.com/office/drawing/2014/main" id="{7BD77C49-45DD-40BD-99BE-B3862CA76FD7}"/>
              </a:ext>
            </a:extLst>
          </p:cNvPr>
          <p:cNvSpPr>
            <a:spLocks noGrp="1"/>
          </p:cNvSpPr>
          <p:nvPr>
            <p:ph type="title"/>
          </p:nvPr>
        </p:nvSpPr>
        <p:spPr/>
        <p:txBody>
          <a:bodyPr/>
          <a:lstStyle/>
          <a:p>
            <a:pPr algn="ctr"/>
            <a:r>
              <a:rPr lang="es-MX" dirty="0"/>
              <a:t>Cartera Total de Inversiones IPEJAL</a:t>
            </a:r>
          </a:p>
        </p:txBody>
      </p:sp>
      <p:sp>
        <p:nvSpPr>
          <p:cNvPr id="5" name="Marcador de pie de página 4">
            <a:extLst>
              <a:ext uri="{FF2B5EF4-FFF2-40B4-BE49-F238E27FC236}">
                <a16:creationId xmlns:a16="http://schemas.microsoft.com/office/drawing/2014/main" id="{53D76639-6E8E-41BA-BBF6-A7D3DAE4C7E6}"/>
              </a:ext>
            </a:extLst>
          </p:cNvPr>
          <p:cNvSpPr>
            <a:spLocks noGrp="1"/>
          </p:cNvSpPr>
          <p:nvPr>
            <p:ph type="ftr" sz="quarter" idx="3"/>
          </p:nvPr>
        </p:nvSpPr>
        <p:spPr/>
        <p:txBody>
          <a:bodyPr/>
          <a:lstStyle/>
          <a:p>
            <a:r>
              <a:rPr lang="es-MX"/>
              <a:t>Sesión Ordinaria 03/2021 del 25 de marzo de 2021</a:t>
            </a:r>
            <a:endParaRPr lang="es-MX" dirty="0"/>
          </a:p>
        </p:txBody>
      </p:sp>
      <p:pic>
        <p:nvPicPr>
          <p:cNvPr id="6" name="Imagen 5">
            <a:extLst>
              <a:ext uri="{FF2B5EF4-FFF2-40B4-BE49-F238E27FC236}">
                <a16:creationId xmlns:a16="http://schemas.microsoft.com/office/drawing/2014/main" id="{D8B49C0B-9B0D-4A98-9052-71E68285A704}"/>
              </a:ext>
            </a:extLst>
          </p:cNvPr>
          <p:cNvPicPr>
            <a:picLocks noChangeAspect="1"/>
          </p:cNvPicPr>
          <p:nvPr/>
        </p:nvPicPr>
        <p:blipFill>
          <a:blip r:embed="rId2"/>
          <a:stretch>
            <a:fillRect/>
          </a:stretch>
        </p:blipFill>
        <p:spPr>
          <a:xfrm>
            <a:off x="3032397" y="900391"/>
            <a:ext cx="2977426" cy="4869160"/>
          </a:xfrm>
          <a:prstGeom prst="rect">
            <a:avLst/>
          </a:prstGeom>
        </p:spPr>
      </p:pic>
      <p:pic>
        <p:nvPicPr>
          <p:cNvPr id="7" name="Imagen 6">
            <a:extLst>
              <a:ext uri="{FF2B5EF4-FFF2-40B4-BE49-F238E27FC236}">
                <a16:creationId xmlns:a16="http://schemas.microsoft.com/office/drawing/2014/main" id="{24EEF840-04C2-480D-85E8-1D1612CA8D0D}"/>
              </a:ext>
            </a:extLst>
          </p:cNvPr>
          <p:cNvPicPr>
            <a:picLocks noChangeAspect="1"/>
          </p:cNvPicPr>
          <p:nvPr/>
        </p:nvPicPr>
        <p:blipFill>
          <a:blip r:embed="rId3"/>
          <a:stretch>
            <a:fillRect/>
          </a:stretch>
        </p:blipFill>
        <p:spPr>
          <a:xfrm>
            <a:off x="131492" y="904967"/>
            <a:ext cx="2900906" cy="4699212"/>
          </a:xfrm>
          <a:prstGeom prst="rect">
            <a:avLst/>
          </a:prstGeom>
        </p:spPr>
      </p:pic>
      <p:sp>
        <p:nvSpPr>
          <p:cNvPr id="8" name="CuadroTexto 7">
            <a:extLst>
              <a:ext uri="{FF2B5EF4-FFF2-40B4-BE49-F238E27FC236}">
                <a16:creationId xmlns:a16="http://schemas.microsoft.com/office/drawing/2014/main" id="{148676A3-DD67-4483-9B6A-A5EB066FB7B8}"/>
              </a:ext>
            </a:extLst>
          </p:cNvPr>
          <p:cNvSpPr txBox="1"/>
          <p:nvPr/>
        </p:nvSpPr>
        <p:spPr>
          <a:xfrm>
            <a:off x="0" y="6152085"/>
            <a:ext cx="3371850" cy="415498"/>
          </a:xfrm>
          <a:prstGeom prst="rect">
            <a:avLst/>
          </a:prstGeom>
          <a:noFill/>
        </p:spPr>
        <p:txBody>
          <a:bodyPr wrap="square" rtlCol="0">
            <a:spAutoFit/>
          </a:bodyPr>
          <a:lstStyle/>
          <a:p>
            <a:r>
              <a:rPr lang="es-MX" sz="1000" b="1" dirty="0"/>
              <a:t>*Se modifico el formato en base a las nuevas políticas de IPEJAL aprobadas el 1 de junio de 2020</a:t>
            </a:r>
          </a:p>
        </p:txBody>
      </p:sp>
      <p:pic>
        <p:nvPicPr>
          <p:cNvPr id="9" name="Imagen 8">
            <a:extLst>
              <a:ext uri="{FF2B5EF4-FFF2-40B4-BE49-F238E27FC236}">
                <a16:creationId xmlns:a16="http://schemas.microsoft.com/office/drawing/2014/main" id="{C165D2A5-9443-43E1-B540-7DC96BD90845}"/>
              </a:ext>
            </a:extLst>
          </p:cNvPr>
          <p:cNvPicPr>
            <a:picLocks noChangeAspect="1"/>
          </p:cNvPicPr>
          <p:nvPr/>
        </p:nvPicPr>
        <p:blipFill>
          <a:blip r:embed="rId4"/>
          <a:stretch>
            <a:fillRect/>
          </a:stretch>
        </p:blipFill>
        <p:spPr>
          <a:xfrm>
            <a:off x="81771" y="900391"/>
            <a:ext cx="3000348" cy="4869160"/>
          </a:xfrm>
          <a:prstGeom prst="rect">
            <a:avLst/>
          </a:prstGeom>
        </p:spPr>
      </p:pic>
      <p:pic>
        <p:nvPicPr>
          <p:cNvPr id="10" name="Imagen 9">
            <a:extLst>
              <a:ext uri="{FF2B5EF4-FFF2-40B4-BE49-F238E27FC236}">
                <a16:creationId xmlns:a16="http://schemas.microsoft.com/office/drawing/2014/main" id="{F90AF8C2-79A9-4258-84AE-E3BD6048685F}"/>
              </a:ext>
            </a:extLst>
          </p:cNvPr>
          <p:cNvPicPr>
            <a:picLocks noChangeAspect="1"/>
          </p:cNvPicPr>
          <p:nvPr/>
        </p:nvPicPr>
        <p:blipFill>
          <a:blip r:embed="rId5"/>
          <a:stretch>
            <a:fillRect/>
          </a:stretch>
        </p:blipFill>
        <p:spPr>
          <a:xfrm>
            <a:off x="6013856" y="1556792"/>
            <a:ext cx="3100052" cy="1457932"/>
          </a:xfrm>
          <a:prstGeom prst="rect">
            <a:avLst/>
          </a:prstGeom>
        </p:spPr>
      </p:pic>
      <p:pic>
        <p:nvPicPr>
          <p:cNvPr id="11" name="Imagen 10">
            <a:extLst>
              <a:ext uri="{FF2B5EF4-FFF2-40B4-BE49-F238E27FC236}">
                <a16:creationId xmlns:a16="http://schemas.microsoft.com/office/drawing/2014/main" id="{5460A43E-37AC-4390-99D0-8C84411713F2}"/>
              </a:ext>
            </a:extLst>
          </p:cNvPr>
          <p:cNvPicPr>
            <a:picLocks noChangeAspect="1"/>
          </p:cNvPicPr>
          <p:nvPr/>
        </p:nvPicPr>
        <p:blipFill>
          <a:blip r:embed="rId6"/>
          <a:stretch>
            <a:fillRect/>
          </a:stretch>
        </p:blipFill>
        <p:spPr>
          <a:xfrm>
            <a:off x="6009823" y="3299126"/>
            <a:ext cx="3104085" cy="1460706"/>
          </a:xfrm>
          <a:prstGeom prst="rect">
            <a:avLst/>
          </a:prstGeom>
        </p:spPr>
      </p:pic>
    </p:spTree>
    <p:extLst>
      <p:ext uri="{BB962C8B-B14F-4D97-AF65-F5344CB8AC3E}">
        <p14:creationId xmlns:p14="http://schemas.microsoft.com/office/powerpoint/2010/main" val="4200529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AF17491-1045-4181-BEFE-156475FEAB08}"/>
              </a:ext>
            </a:extLst>
          </p:cNvPr>
          <p:cNvSpPr>
            <a:spLocks noGrp="1"/>
          </p:cNvSpPr>
          <p:nvPr>
            <p:ph type="sldNum" sz="quarter" idx="4"/>
          </p:nvPr>
        </p:nvSpPr>
        <p:spPr/>
        <p:txBody>
          <a:bodyPr/>
          <a:lstStyle/>
          <a:p>
            <a:fld id="{08DCC1CA-BC64-9342-9FC6-0A703FD15379}" type="slidenum">
              <a:rPr lang="en-US" smtClean="0"/>
              <a:pPr/>
              <a:t>16</a:t>
            </a:fld>
            <a:endParaRPr lang="en-US" dirty="0"/>
          </a:p>
        </p:txBody>
      </p:sp>
      <p:sp>
        <p:nvSpPr>
          <p:cNvPr id="4" name="Título 3">
            <a:extLst>
              <a:ext uri="{FF2B5EF4-FFF2-40B4-BE49-F238E27FC236}">
                <a16:creationId xmlns:a16="http://schemas.microsoft.com/office/drawing/2014/main" id="{AC9E3AA2-19E4-4D1F-AA8D-E425A018AAEF}"/>
              </a:ext>
            </a:extLst>
          </p:cNvPr>
          <p:cNvSpPr>
            <a:spLocks noGrp="1"/>
          </p:cNvSpPr>
          <p:nvPr>
            <p:ph type="title"/>
          </p:nvPr>
        </p:nvSpPr>
        <p:spPr>
          <a:xfrm>
            <a:off x="1697366" y="42159"/>
            <a:ext cx="6742300" cy="489346"/>
          </a:xfrm>
        </p:spPr>
        <p:txBody>
          <a:bodyPr/>
          <a:lstStyle/>
          <a:p>
            <a:pPr algn="ctr"/>
            <a:r>
              <a:rPr lang="es-MX" sz="2300" dirty="0"/>
              <a:t>Reporte de la Cartera de Inversiones </a:t>
            </a:r>
            <a:br>
              <a:rPr lang="es-MX" sz="2300" dirty="0"/>
            </a:br>
            <a:r>
              <a:rPr lang="es-MX" sz="2300" dirty="0"/>
              <a:t>Febrero 2021</a:t>
            </a:r>
          </a:p>
        </p:txBody>
      </p:sp>
      <p:sp>
        <p:nvSpPr>
          <p:cNvPr id="5" name="Marcador de pie de página 4">
            <a:extLst>
              <a:ext uri="{FF2B5EF4-FFF2-40B4-BE49-F238E27FC236}">
                <a16:creationId xmlns:a16="http://schemas.microsoft.com/office/drawing/2014/main" id="{A6C51DA2-4431-46E5-8D20-5DD4D97C7BB1}"/>
              </a:ext>
            </a:extLst>
          </p:cNvPr>
          <p:cNvSpPr>
            <a:spLocks noGrp="1"/>
          </p:cNvSpPr>
          <p:nvPr>
            <p:ph type="ftr" sz="quarter" idx="3"/>
          </p:nvPr>
        </p:nvSpPr>
        <p:spPr/>
        <p:txBody>
          <a:bodyPr/>
          <a:lstStyle/>
          <a:p>
            <a:r>
              <a:rPr lang="es-MX"/>
              <a:t>Sesión Ordinaria 03/2021 del 25 de marzo de 2021</a:t>
            </a:r>
            <a:endParaRPr lang="es-MX" dirty="0"/>
          </a:p>
        </p:txBody>
      </p:sp>
      <p:pic>
        <p:nvPicPr>
          <p:cNvPr id="6" name="Imagen 5">
            <a:extLst>
              <a:ext uri="{FF2B5EF4-FFF2-40B4-BE49-F238E27FC236}">
                <a16:creationId xmlns:a16="http://schemas.microsoft.com/office/drawing/2014/main" id="{13748839-ABE0-4BBA-A9BA-AC3869A1CDAC}"/>
              </a:ext>
            </a:extLst>
          </p:cNvPr>
          <p:cNvPicPr>
            <a:picLocks noChangeAspect="1"/>
          </p:cNvPicPr>
          <p:nvPr/>
        </p:nvPicPr>
        <p:blipFill>
          <a:blip r:embed="rId2"/>
          <a:stretch>
            <a:fillRect/>
          </a:stretch>
        </p:blipFill>
        <p:spPr>
          <a:xfrm>
            <a:off x="4406588" y="221520"/>
            <a:ext cx="5562180" cy="3475434"/>
          </a:xfrm>
          <a:prstGeom prst="rect">
            <a:avLst/>
          </a:prstGeom>
        </p:spPr>
      </p:pic>
      <p:pic>
        <p:nvPicPr>
          <p:cNvPr id="7" name="Imagen 6">
            <a:extLst>
              <a:ext uri="{FF2B5EF4-FFF2-40B4-BE49-F238E27FC236}">
                <a16:creationId xmlns:a16="http://schemas.microsoft.com/office/drawing/2014/main" id="{B882CB44-2528-4574-9A5D-CAD9439FC52B}"/>
              </a:ext>
            </a:extLst>
          </p:cNvPr>
          <p:cNvPicPr>
            <a:picLocks noChangeAspect="1"/>
          </p:cNvPicPr>
          <p:nvPr/>
        </p:nvPicPr>
        <p:blipFill>
          <a:blip r:embed="rId3"/>
          <a:stretch>
            <a:fillRect/>
          </a:stretch>
        </p:blipFill>
        <p:spPr>
          <a:xfrm>
            <a:off x="5364088" y="1215882"/>
            <a:ext cx="3170778" cy="1978565"/>
          </a:xfrm>
          <a:prstGeom prst="rect">
            <a:avLst/>
          </a:prstGeom>
        </p:spPr>
      </p:pic>
      <p:sp>
        <p:nvSpPr>
          <p:cNvPr id="8" name="CuadroTexto 7">
            <a:extLst>
              <a:ext uri="{FF2B5EF4-FFF2-40B4-BE49-F238E27FC236}">
                <a16:creationId xmlns:a16="http://schemas.microsoft.com/office/drawing/2014/main" id="{A9BBE58C-6029-4AD6-9639-6DB6A8AAF00E}"/>
              </a:ext>
            </a:extLst>
          </p:cNvPr>
          <p:cNvSpPr txBox="1"/>
          <p:nvPr/>
        </p:nvSpPr>
        <p:spPr>
          <a:xfrm>
            <a:off x="1345959" y="2270472"/>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9" name="5 Rectángulo">
            <a:extLst>
              <a:ext uri="{FF2B5EF4-FFF2-40B4-BE49-F238E27FC236}">
                <a16:creationId xmlns:a16="http://schemas.microsoft.com/office/drawing/2014/main" id="{33CD526D-4A6E-40D1-AEC4-A1E6AD4AE0F5}"/>
              </a:ext>
            </a:extLst>
          </p:cNvPr>
          <p:cNvSpPr/>
          <p:nvPr/>
        </p:nvSpPr>
        <p:spPr>
          <a:xfrm>
            <a:off x="0" y="611396"/>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10" name="Flecha curvada hacia la izquierda 19">
            <a:extLst>
              <a:ext uri="{FF2B5EF4-FFF2-40B4-BE49-F238E27FC236}">
                <a16:creationId xmlns:a16="http://schemas.microsoft.com/office/drawing/2014/main" id="{C7D18F1B-C24C-4E5E-896B-A0D56B30EADA}"/>
              </a:ext>
            </a:extLst>
          </p:cNvPr>
          <p:cNvSpPr/>
          <p:nvPr/>
        </p:nvSpPr>
        <p:spPr>
          <a:xfrm rot="8328675">
            <a:off x="937826" y="3715916"/>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1" name="CuadroTexto 10">
            <a:extLst>
              <a:ext uri="{FF2B5EF4-FFF2-40B4-BE49-F238E27FC236}">
                <a16:creationId xmlns:a16="http://schemas.microsoft.com/office/drawing/2014/main" id="{A60A0E33-C8F2-4217-A492-CBF9B9FC6CB1}"/>
              </a:ext>
            </a:extLst>
          </p:cNvPr>
          <p:cNvSpPr txBox="1"/>
          <p:nvPr/>
        </p:nvSpPr>
        <p:spPr>
          <a:xfrm>
            <a:off x="-396552" y="5584884"/>
            <a:ext cx="352839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a:t>1689.04 días (4.62 años)</a:t>
            </a:r>
          </a:p>
        </p:txBody>
      </p:sp>
      <p:sp>
        <p:nvSpPr>
          <p:cNvPr id="12" name="CuadroTexto 11">
            <a:extLst>
              <a:ext uri="{FF2B5EF4-FFF2-40B4-BE49-F238E27FC236}">
                <a16:creationId xmlns:a16="http://schemas.microsoft.com/office/drawing/2014/main" id="{3D9A61BA-0B3D-4DFA-92C3-9C0CF2CC2BB0}"/>
              </a:ext>
            </a:extLst>
          </p:cNvPr>
          <p:cNvSpPr txBox="1"/>
          <p:nvPr/>
        </p:nvSpPr>
        <p:spPr>
          <a:xfrm>
            <a:off x="6333588" y="2337581"/>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13" name="CuadroTexto 12">
            <a:extLst>
              <a:ext uri="{FF2B5EF4-FFF2-40B4-BE49-F238E27FC236}">
                <a16:creationId xmlns:a16="http://schemas.microsoft.com/office/drawing/2014/main" id="{D0F32157-A78A-441F-A140-E11C3C61568C}"/>
              </a:ext>
            </a:extLst>
          </p:cNvPr>
          <p:cNvSpPr txBox="1"/>
          <p:nvPr/>
        </p:nvSpPr>
        <p:spPr>
          <a:xfrm>
            <a:off x="3454790" y="4792999"/>
            <a:ext cx="615889" cy="307777"/>
          </a:xfrm>
          <a:prstGeom prst="rect">
            <a:avLst/>
          </a:prstGeom>
          <a:noFill/>
        </p:spPr>
        <p:txBody>
          <a:bodyPr wrap="square" rtlCol="0">
            <a:spAutoFit/>
          </a:bodyPr>
          <a:lstStyle/>
          <a:p>
            <a:pPr algn="ctr"/>
            <a:r>
              <a:rPr lang="en-US" sz="1400" dirty="0">
                <a:solidFill>
                  <a:schemeClr val="bg1"/>
                </a:solidFill>
              </a:rPr>
              <a:t>2020</a:t>
            </a:r>
            <a:endParaRPr lang="es-MX" sz="1400" dirty="0">
              <a:solidFill>
                <a:schemeClr val="bg1"/>
              </a:solidFill>
            </a:endParaRPr>
          </a:p>
        </p:txBody>
      </p:sp>
      <p:pic>
        <p:nvPicPr>
          <p:cNvPr id="14" name="Imagen 13">
            <a:extLst>
              <a:ext uri="{FF2B5EF4-FFF2-40B4-BE49-F238E27FC236}">
                <a16:creationId xmlns:a16="http://schemas.microsoft.com/office/drawing/2014/main" id="{0F8CAB79-D9BB-4095-8580-F8F95D3CA5C4}"/>
              </a:ext>
            </a:extLst>
          </p:cNvPr>
          <p:cNvPicPr>
            <a:picLocks noChangeAspect="1"/>
          </p:cNvPicPr>
          <p:nvPr/>
        </p:nvPicPr>
        <p:blipFill>
          <a:blip r:embed="rId4"/>
          <a:stretch>
            <a:fillRect/>
          </a:stretch>
        </p:blipFill>
        <p:spPr>
          <a:xfrm>
            <a:off x="-138492" y="648550"/>
            <a:ext cx="4874992" cy="3249995"/>
          </a:xfrm>
          <a:prstGeom prst="rect">
            <a:avLst/>
          </a:prstGeom>
        </p:spPr>
      </p:pic>
      <p:pic>
        <p:nvPicPr>
          <p:cNvPr id="15" name="Imagen 14">
            <a:extLst>
              <a:ext uri="{FF2B5EF4-FFF2-40B4-BE49-F238E27FC236}">
                <a16:creationId xmlns:a16="http://schemas.microsoft.com/office/drawing/2014/main" id="{79903B60-4084-428E-A15C-E82611C93551}"/>
              </a:ext>
            </a:extLst>
          </p:cNvPr>
          <p:cNvPicPr>
            <a:picLocks noChangeAspect="1"/>
          </p:cNvPicPr>
          <p:nvPr/>
        </p:nvPicPr>
        <p:blipFill>
          <a:blip r:embed="rId5"/>
          <a:stretch>
            <a:fillRect/>
          </a:stretch>
        </p:blipFill>
        <p:spPr>
          <a:xfrm>
            <a:off x="2019652" y="2617083"/>
            <a:ext cx="4834547" cy="3779848"/>
          </a:xfrm>
          <a:prstGeom prst="rect">
            <a:avLst/>
          </a:prstGeom>
        </p:spPr>
      </p:pic>
      <p:pic>
        <p:nvPicPr>
          <p:cNvPr id="16" name="Imagen 15">
            <a:extLst>
              <a:ext uri="{FF2B5EF4-FFF2-40B4-BE49-F238E27FC236}">
                <a16:creationId xmlns:a16="http://schemas.microsoft.com/office/drawing/2014/main" id="{57C86C61-34B1-4077-B5F6-3327DF7B7A17}"/>
              </a:ext>
            </a:extLst>
          </p:cNvPr>
          <p:cNvPicPr>
            <a:picLocks noChangeAspect="1"/>
          </p:cNvPicPr>
          <p:nvPr/>
        </p:nvPicPr>
        <p:blipFill>
          <a:blip r:embed="rId6"/>
          <a:stretch>
            <a:fillRect/>
          </a:stretch>
        </p:blipFill>
        <p:spPr>
          <a:xfrm>
            <a:off x="2461357" y="3452712"/>
            <a:ext cx="3321331" cy="2578006"/>
          </a:xfrm>
          <a:prstGeom prst="rect">
            <a:avLst/>
          </a:prstGeom>
        </p:spPr>
      </p:pic>
    </p:spTree>
    <p:extLst>
      <p:ext uri="{BB962C8B-B14F-4D97-AF65-F5344CB8AC3E}">
        <p14:creationId xmlns:p14="http://schemas.microsoft.com/office/powerpoint/2010/main" val="3824757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8D6364E-8FA9-4B2C-8288-BF64DD01DC0D}"/>
              </a:ext>
            </a:extLst>
          </p:cNvPr>
          <p:cNvSpPr>
            <a:spLocks noGrp="1"/>
          </p:cNvSpPr>
          <p:nvPr>
            <p:ph type="sldNum" sz="quarter" idx="4"/>
          </p:nvPr>
        </p:nvSpPr>
        <p:spPr/>
        <p:txBody>
          <a:bodyPr/>
          <a:lstStyle/>
          <a:p>
            <a:fld id="{08DCC1CA-BC64-9342-9FC6-0A703FD15379}" type="slidenum">
              <a:rPr lang="en-US" smtClean="0"/>
              <a:pPr/>
              <a:t>17</a:t>
            </a:fld>
            <a:endParaRPr lang="en-US" dirty="0"/>
          </a:p>
        </p:txBody>
      </p:sp>
      <p:sp>
        <p:nvSpPr>
          <p:cNvPr id="4" name="Título 3">
            <a:extLst>
              <a:ext uri="{FF2B5EF4-FFF2-40B4-BE49-F238E27FC236}">
                <a16:creationId xmlns:a16="http://schemas.microsoft.com/office/drawing/2014/main" id="{433857E0-4178-4215-B64C-563F1133D24C}"/>
              </a:ext>
            </a:extLst>
          </p:cNvPr>
          <p:cNvSpPr>
            <a:spLocks noGrp="1"/>
          </p:cNvSpPr>
          <p:nvPr>
            <p:ph type="title"/>
          </p:nvPr>
        </p:nvSpPr>
        <p:spPr/>
        <p:txBody>
          <a:bodyPr/>
          <a:lstStyle/>
          <a:p>
            <a:pPr algn="ctr"/>
            <a:r>
              <a:rPr lang="es-MX" sz="2300" dirty="0"/>
              <a:t>Reporte de la Cartera de Inversiones </a:t>
            </a:r>
            <a:br>
              <a:rPr lang="es-MX" sz="2300" dirty="0"/>
            </a:br>
            <a:r>
              <a:rPr lang="es-MX" sz="2300" dirty="0"/>
              <a:t>Febrero 2021</a:t>
            </a:r>
          </a:p>
        </p:txBody>
      </p:sp>
      <p:sp>
        <p:nvSpPr>
          <p:cNvPr id="5" name="Marcador de pie de página 4">
            <a:extLst>
              <a:ext uri="{FF2B5EF4-FFF2-40B4-BE49-F238E27FC236}">
                <a16:creationId xmlns:a16="http://schemas.microsoft.com/office/drawing/2014/main" id="{15E3DDC6-F6F0-4B97-8DF3-21D5ABE442D9}"/>
              </a:ext>
            </a:extLst>
          </p:cNvPr>
          <p:cNvSpPr>
            <a:spLocks noGrp="1"/>
          </p:cNvSpPr>
          <p:nvPr>
            <p:ph type="ftr" sz="quarter" idx="3"/>
          </p:nvPr>
        </p:nvSpPr>
        <p:spPr/>
        <p:txBody>
          <a:bodyPr/>
          <a:lstStyle/>
          <a:p>
            <a:r>
              <a:rPr lang="es-MX"/>
              <a:t>Sesión Ordinaria 03/2021 del 25 de marzo de 2021</a:t>
            </a:r>
            <a:endParaRPr lang="es-MX" dirty="0"/>
          </a:p>
        </p:txBody>
      </p:sp>
      <p:pic>
        <p:nvPicPr>
          <p:cNvPr id="7" name="Imagen 6">
            <a:extLst>
              <a:ext uri="{FF2B5EF4-FFF2-40B4-BE49-F238E27FC236}">
                <a16:creationId xmlns:a16="http://schemas.microsoft.com/office/drawing/2014/main" id="{639A1408-34CB-491E-9955-F7DFAB1A040F}"/>
              </a:ext>
            </a:extLst>
          </p:cNvPr>
          <p:cNvPicPr>
            <a:picLocks noChangeAspect="1"/>
          </p:cNvPicPr>
          <p:nvPr/>
        </p:nvPicPr>
        <p:blipFill rotWithShape="1">
          <a:blip r:embed="rId2"/>
          <a:srcRect l="21593"/>
          <a:stretch/>
        </p:blipFill>
        <p:spPr>
          <a:xfrm>
            <a:off x="0" y="1474413"/>
            <a:ext cx="4598464" cy="4115157"/>
          </a:xfrm>
          <a:prstGeom prst="rect">
            <a:avLst/>
          </a:prstGeom>
        </p:spPr>
      </p:pic>
      <p:sp>
        <p:nvSpPr>
          <p:cNvPr id="8" name="5 Rectángulo">
            <a:extLst>
              <a:ext uri="{FF2B5EF4-FFF2-40B4-BE49-F238E27FC236}">
                <a16:creationId xmlns:a16="http://schemas.microsoft.com/office/drawing/2014/main" id="{24B3E8DB-3DDD-4EB8-84CD-70B38DE5DC82}"/>
              </a:ext>
            </a:extLst>
          </p:cNvPr>
          <p:cNvSpPr/>
          <p:nvPr/>
        </p:nvSpPr>
        <p:spPr>
          <a:xfrm>
            <a:off x="29394" y="663769"/>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61434DA5-4E44-48F3-BE50-4556FB0FD3BD}"/>
              </a:ext>
            </a:extLst>
          </p:cNvPr>
          <p:cNvSpPr txBox="1"/>
          <p:nvPr/>
        </p:nvSpPr>
        <p:spPr>
          <a:xfrm>
            <a:off x="3406585" y="5557207"/>
            <a:ext cx="1728192" cy="276999"/>
          </a:xfrm>
          <a:prstGeom prst="rect">
            <a:avLst/>
          </a:prstGeom>
          <a:noFill/>
        </p:spPr>
        <p:txBody>
          <a:bodyPr wrap="square" rtlCol="0">
            <a:spAutoFit/>
          </a:bodyPr>
          <a:lstStyle/>
          <a:p>
            <a:r>
              <a:rPr lang="es-MX" sz="1200" dirty="0"/>
              <a:t>*No incluye CKD's.</a:t>
            </a:r>
          </a:p>
        </p:txBody>
      </p:sp>
      <p:sp>
        <p:nvSpPr>
          <p:cNvPr id="10" name="CuadroTexto 9">
            <a:extLst>
              <a:ext uri="{FF2B5EF4-FFF2-40B4-BE49-F238E27FC236}">
                <a16:creationId xmlns:a16="http://schemas.microsoft.com/office/drawing/2014/main" id="{394100D2-B89B-462E-B453-2F6A4E133D55}"/>
              </a:ext>
            </a:extLst>
          </p:cNvPr>
          <p:cNvSpPr txBox="1"/>
          <p:nvPr/>
        </p:nvSpPr>
        <p:spPr>
          <a:xfrm>
            <a:off x="1861404" y="3531991"/>
            <a:ext cx="571603" cy="314496"/>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11" name="CuadroTexto 10">
            <a:extLst>
              <a:ext uri="{FF2B5EF4-FFF2-40B4-BE49-F238E27FC236}">
                <a16:creationId xmlns:a16="http://schemas.microsoft.com/office/drawing/2014/main" id="{C59B758B-81CE-4B7E-A394-A74EB94BAFD2}"/>
              </a:ext>
            </a:extLst>
          </p:cNvPr>
          <p:cNvSpPr txBox="1"/>
          <p:nvPr/>
        </p:nvSpPr>
        <p:spPr>
          <a:xfrm>
            <a:off x="6870508" y="3415889"/>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12" name="Imagen 11">
            <a:extLst>
              <a:ext uri="{FF2B5EF4-FFF2-40B4-BE49-F238E27FC236}">
                <a16:creationId xmlns:a16="http://schemas.microsoft.com/office/drawing/2014/main" id="{9074D11D-0A2D-4530-A8F0-05DE05FD089D}"/>
              </a:ext>
            </a:extLst>
          </p:cNvPr>
          <p:cNvPicPr>
            <a:picLocks noChangeAspect="1"/>
          </p:cNvPicPr>
          <p:nvPr/>
        </p:nvPicPr>
        <p:blipFill>
          <a:blip r:embed="rId3"/>
          <a:stretch>
            <a:fillRect/>
          </a:stretch>
        </p:blipFill>
        <p:spPr>
          <a:xfrm>
            <a:off x="3645205" y="1417221"/>
            <a:ext cx="5549031" cy="4075591"/>
          </a:xfrm>
          <a:prstGeom prst="rect">
            <a:avLst/>
          </a:prstGeom>
        </p:spPr>
      </p:pic>
    </p:spTree>
    <p:extLst>
      <p:ext uri="{BB962C8B-B14F-4D97-AF65-F5344CB8AC3E}">
        <p14:creationId xmlns:p14="http://schemas.microsoft.com/office/powerpoint/2010/main" val="1569378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A601127D-4581-4E6F-845A-B29D742EB2BE}"/>
              </a:ext>
            </a:extLst>
          </p:cNvPr>
          <p:cNvSpPr>
            <a:spLocks noGrp="1"/>
          </p:cNvSpPr>
          <p:nvPr>
            <p:ph type="sldNum" sz="quarter" idx="4"/>
          </p:nvPr>
        </p:nvSpPr>
        <p:spPr/>
        <p:txBody>
          <a:bodyPr/>
          <a:lstStyle/>
          <a:p>
            <a:fld id="{08DCC1CA-BC64-9342-9FC6-0A703FD15379}" type="slidenum">
              <a:rPr lang="en-US" smtClean="0"/>
              <a:pPr/>
              <a:t>18</a:t>
            </a:fld>
            <a:endParaRPr lang="en-US" dirty="0"/>
          </a:p>
        </p:txBody>
      </p:sp>
      <p:sp>
        <p:nvSpPr>
          <p:cNvPr id="4" name="Título 3">
            <a:extLst>
              <a:ext uri="{FF2B5EF4-FFF2-40B4-BE49-F238E27FC236}">
                <a16:creationId xmlns:a16="http://schemas.microsoft.com/office/drawing/2014/main" id="{81972105-618C-4262-9C99-FDC23B261DDC}"/>
              </a:ext>
            </a:extLst>
          </p:cNvPr>
          <p:cNvSpPr>
            <a:spLocks noGrp="1"/>
          </p:cNvSpPr>
          <p:nvPr>
            <p:ph type="title"/>
          </p:nvPr>
        </p:nvSpPr>
        <p:spPr>
          <a:xfrm>
            <a:off x="1697366" y="55015"/>
            <a:ext cx="6742300" cy="489346"/>
          </a:xfrm>
        </p:spPr>
        <p:txBody>
          <a:bodyPr/>
          <a:lstStyle/>
          <a:p>
            <a:pPr algn="ctr"/>
            <a:r>
              <a:rPr lang="es-MX" sz="2300" dirty="0"/>
              <a:t>Reporte de la Cartera de Inversiones </a:t>
            </a:r>
            <a:br>
              <a:rPr lang="es-MX" sz="2300" dirty="0"/>
            </a:br>
            <a:r>
              <a:rPr lang="es-MX" sz="2300" dirty="0"/>
              <a:t>Febrero 2021</a:t>
            </a:r>
          </a:p>
        </p:txBody>
      </p:sp>
      <p:sp>
        <p:nvSpPr>
          <p:cNvPr id="5" name="Marcador de pie de página 4">
            <a:extLst>
              <a:ext uri="{FF2B5EF4-FFF2-40B4-BE49-F238E27FC236}">
                <a16:creationId xmlns:a16="http://schemas.microsoft.com/office/drawing/2014/main" id="{5003C635-1DC1-49DC-81DE-DB1A86F49067}"/>
              </a:ext>
            </a:extLst>
          </p:cNvPr>
          <p:cNvSpPr>
            <a:spLocks noGrp="1"/>
          </p:cNvSpPr>
          <p:nvPr>
            <p:ph type="ftr" sz="quarter" idx="3"/>
          </p:nvPr>
        </p:nvSpPr>
        <p:spPr/>
        <p:txBody>
          <a:bodyPr/>
          <a:lstStyle/>
          <a:p>
            <a:r>
              <a:rPr lang="es-MX"/>
              <a:t>Sesión Ordinaria 03/2021 del 25 de marzo de 2021</a:t>
            </a:r>
            <a:endParaRPr lang="es-MX" dirty="0"/>
          </a:p>
        </p:txBody>
      </p:sp>
      <p:pic>
        <p:nvPicPr>
          <p:cNvPr id="6" name="Imagen 5">
            <a:extLst>
              <a:ext uri="{FF2B5EF4-FFF2-40B4-BE49-F238E27FC236}">
                <a16:creationId xmlns:a16="http://schemas.microsoft.com/office/drawing/2014/main" id="{7C4F38C8-331D-48E4-9417-F8BDC18BB08C}"/>
              </a:ext>
            </a:extLst>
          </p:cNvPr>
          <p:cNvPicPr>
            <a:picLocks noChangeAspect="1"/>
          </p:cNvPicPr>
          <p:nvPr/>
        </p:nvPicPr>
        <p:blipFill>
          <a:blip r:embed="rId2"/>
          <a:stretch>
            <a:fillRect/>
          </a:stretch>
        </p:blipFill>
        <p:spPr>
          <a:xfrm>
            <a:off x="6526463" y="1395746"/>
            <a:ext cx="2598993" cy="944323"/>
          </a:xfrm>
          <a:prstGeom prst="rect">
            <a:avLst/>
          </a:prstGeom>
        </p:spPr>
      </p:pic>
      <p:pic>
        <p:nvPicPr>
          <p:cNvPr id="7" name="Imagen 6">
            <a:extLst>
              <a:ext uri="{FF2B5EF4-FFF2-40B4-BE49-F238E27FC236}">
                <a16:creationId xmlns:a16="http://schemas.microsoft.com/office/drawing/2014/main" id="{7AEC1589-8ED6-479A-94F8-A0F776F895C6}"/>
              </a:ext>
            </a:extLst>
          </p:cNvPr>
          <p:cNvPicPr>
            <a:picLocks noChangeAspect="1"/>
          </p:cNvPicPr>
          <p:nvPr/>
        </p:nvPicPr>
        <p:blipFill>
          <a:blip r:embed="rId3"/>
          <a:stretch>
            <a:fillRect/>
          </a:stretch>
        </p:blipFill>
        <p:spPr>
          <a:xfrm>
            <a:off x="3675070" y="1386740"/>
            <a:ext cx="2723095" cy="953329"/>
          </a:xfrm>
          <a:prstGeom prst="rect">
            <a:avLst/>
          </a:prstGeom>
        </p:spPr>
      </p:pic>
      <p:sp>
        <p:nvSpPr>
          <p:cNvPr id="8" name="5 Rectángulo">
            <a:extLst>
              <a:ext uri="{FF2B5EF4-FFF2-40B4-BE49-F238E27FC236}">
                <a16:creationId xmlns:a16="http://schemas.microsoft.com/office/drawing/2014/main" id="{BA0AF37F-B289-4798-9CB7-BF0956C5FBC6}"/>
              </a:ext>
            </a:extLst>
          </p:cNvPr>
          <p:cNvSpPr/>
          <p:nvPr/>
        </p:nvSpPr>
        <p:spPr>
          <a:xfrm>
            <a:off x="0" y="611396"/>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36F23B78-44C7-4B90-942C-B2151B8C67BF}"/>
              </a:ext>
            </a:extLst>
          </p:cNvPr>
          <p:cNvSpPr txBox="1"/>
          <p:nvPr/>
        </p:nvSpPr>
        <p:spPr>
          <a:xfrm>
            <a:off x="5985437" y="658473"/>
            <a:ext cx="1394875" cy="369332"/>
          </a:xfrm>
          <a:prstGeom prst="rect">
            <a:avLst/>
          </a:prstGeom>
          <a:noFill/>
        </p:spPr>
        <p:txBody>
          <a:bodyPr wrap="square" rtlCol="0">
            <a:spAutoFit/>
          </a:bodyPr>
          <a:lstStyle/>
          <a:p>
            <a:r>
              <a:rPr lang="es-MX" dirty="0"/>
              <a:t>Por Moneda</a:t>
            </a:r>
          </a:p>
        </p:txBody>
      </p:sp>
      <p:sp>
        <p:nvSpPr>
          <p:cNvPr id="10" name="CuadroTexto 9">
            <a:extLst>
              <a:ext uri="{FF2B5EF4-FFF2-40B4-BE49-F238E27FC236}">
                <a16:creationId xmlns:a16="http://schemas.microsoft.com/office/drawing/2014/main" id="{54A94CE8-18AF-4DBF-B6F5-9E8DF4FE8E81}"/>
              </a:ext>
            </a:extLst>
          </p:cNvPr>
          <p:cNvSpPr txBox="1"/>
          <p:nvPr/>
        </p:nvSpPr>
        <p:spPr>
          <a:xfrm>
            <a:off x="145504" y="5947972"/>
            <a:ext cx="3456384" cy="276999"/>
          </a:xfrm>
          <a:prstGeom prst="rect">
            <a:avLst/>
          </a:prstGeom>
          <a:noFill/>
        </p:spPr>
        <p:txBody>
          <a:bodyPr wrap="square" rtlCol="0">
            <a:spAutoFit/>
          </a:bodyPr>
          <a:lstStyle/>
          <a:p>
            <a:r>
              <a:rPr lang="es-MX" sz="1200" dirty="0"/>
              <a:t>*Por plazo solo incluye instrumentos en MXN</a:t>
            </a:r>
          </a:p>
        </p:txBody>
      </p:sp>
      <p:sp>
        <p:nvSpPr>
          <p:cNvPr id="11" name="CuadroTexto 10">
            <a:extLst>
              <a:ext uri="{FF2B5EF4-FFF2-40B4-BE49-F238E27FC236}">
                <a16:creationId xmlns:a16="http://schemas.microsoft.com/office/drawing/2014/main" id="{4F1668C3-BD13-41A1-83FF-D3A37077B052}"/>
              </a:ext>
            </a:extLst>
          </p:cNvPr>
          <p:cNvSpPr txBox="1"/>
          <p:nvPr/>
        </p:nvSpPr>
        <p:spPr>
          <a:xfrm>
            <a:off x="4922997" y="1026414"/>
            <a:ext cx="674796" cy="369332"/>
          </a:xfrm>
          <a:prstGeom prst="rect">
            <a:avLst/>
          </a:prstGeom>
          <a:noFill/>
        </p:spPr>
        <p:txBody>
          <a:bodyPr wrap="square" rtlCol="0">
            <a:spAutoFit/>
          </a:bodyPr>
          <a:lstStyle/>
          <a:p>
            <a:r>
              <a:rPr lang="es-MX" dirty="0"/>
              <a:t>2021</a:t>
            </a:r>
          </a:p>
        </p:txBody>
      </p:sp>
      <p:sp>
        <p:nvSpPr>
          <p:cNvPr id="12" name="CuadroTexto 11">
            <a:extLst>
              <a:ext uri="{FF2B5EF4-FFF2-40B4-BE49-F238E27FC236}">
                <a16:creationId xmlns:a16="http://schemas.microsoft.com/office/drawing/2014/main" id="{6C66BA3F-EB9C-4420-9151-9C53F59B0FBA}"/>
              </a:ext>
            </a:extLst>
          </p:cNvPr>
          <p:cNvSpPr txBox="1"/>
          <p:nvPr/>
        </p:nvSpPr>
        <p:spPr>
          <a:xfrm>
            <a:off x="7510812" y="1026414"/>
            <a:ext cx="674796" cy="369332"/>
          </a:xfrm>
          <a:prstGeom prst="rect">
            <a:avLst/>
          </a:prstGeom>
          <a:noFill/>
        </p:spPr>
        <p:txBody>
          <a:bodyPr wrap="square" rtlCol="0">
            <a:spAutoFit/>
          </a:bodyPr>
          <a:lstStyle/>
          <a:p>
            <a:r>
              <a:rPr lang="es-MX" dirty="0"/>
              <a:t>2020</a:t>
            </a:r>
          </a:p>
        </p:txBody>
      </p:sp>
      <p:pic>
        <p:nvPicPr>
          <p:cNvPr id="13" name="Imagen 12">
            <a:extLst>
              <a:ext uri="{FF2B5EF4-FFF2-40B4-BE49-F238E27FC236}">
                <a16:creationId xmlns:a16="http://schemas.microsoft.com/office/drawing/2014/main" id="{89477C79-A04D-479E-A816-A893148D0DE3}"/>
              </a:ext>
            </a:extLst>
          </p:cNvPr>
          <p:cNvPicPr>
            <a:picLocks noChangeAspect="1"/>
          </p:cNvPicPr>
          <p:nvPr/>
        </p:nvPicPr>
        <p:blipFill rotWithShape="1">
          <a:blip r:embed="rId4"/>
          <a:srcRect l="9214" r="11719"/>
          <a:stretch/>
        </p:blipFill>
        <p:spPr>
          <a:xfrm>
            <a:off x="1" y="2158449"/>
            <a:ext cx="4386470" cy="4005419"/>
          </a:xfrm>
          <a:prstGeom prst="rect">
            <a:avLst/>
          </a:prstGeom>
        </p:spPr>
      </p:pic>
      <p:pic>
        <p:nvPicPr>
          <p:cNvPr id="14" name="Imagen 13">
            <a:extLst>
              <a:ext uri="{FF2B5EF4-FFF2-40B4-BE49-F238E27FC236}">
                <a16:creationId xmlns:a16="http://schemas.microsoft.com/office/drawing/2014/main" id="{EA0B143E-8E6A-46E1-9E03-E2D747646E6E}"/>
              </a:ext>
            </a:extLst>
          </p:cNvPr>
          <p:cNvPicPr>
            <a:picLocks noChangeAspect="1"/>
          </p:cNvPicPr>
          <p:nvPr/>
        </p:nvPicPr>
        <p:blipFill>
          <a:blip r:embed="rId5"/>
          <a:stretch>
            <a:fillRect/>
          </a:stretch>
        </p:blipFill>
        <p:spPr>
          <a:xfrm>
            <a:off x="5036617" y="2556315"/>
            <a:ext cx="4487388" cy="3457285"/>
          </a:xfrm>
          <a:prstGeom prst="rect">
            <a:avLst/>
          </a:prstGeom>
        </p:spPr>
      </p:pic>
      <p:pic>
        <p:nvPicPr>
          <p:cNvPr id="15" name="Imagen 14">
            <a:extLst>
              <a:ext uri="{FF2B5EF4-FFF2-40B4-BE49-F238E27FC236}">
                <a16:creationId xmlns:a16="http://schemas.microsoft.com/office/drawing/2014/main" id="{C1BE5AFF-97A0-42A8-B898-80DC4001E21F}"/>
              </a:ext>
            </a:extLst>
          </p:cNvPr>
          <p:cNvPicPr>
            <a:picLocks noChangeAspect="1"/>
          </p:cNvPicPr>
          <p:nvPr/>
        </p:nvPicPr>
        <p:blipFill>
          <a:blip r:embed="rId6"/>
          <a:stretch>
            <a:fillRect/>
          </a:stretch>
        </p:blipFill>
        <p:spPr>
          <a:xfrm>
            <a:off x="5796136" y="2706988"/>
            <a:ext cx="2535762" cy="2593888"/>
          </a:xfrm>
          <a:prstGeom prst="rect">
            <a:avLst/>
          </a:prstGeom>
        </p:spPr>
      </p:pic>
    </p:spTree>
    <p:extLst>
      <p:ext uri="{BB962C8B-B14F-4D97-AF65-F5344CB8AC3E}">
        <p14:creationId xmlns:p14="http://schemas.microsoft.com/office/powerpoint/2010/main" val="1890663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2D4C975-7ABE-4DFC-BC50-592AC55DBA8F}"/>
              </a:ext>
            </a:extLst>
          </p:cNvPr>
          <p:cNvSpPr>
            <a:spLocks noGrp="1"/>
          </p:cNvSpPr>
          <p:nvPr>
            <p:ph type="sldNum" sz="quarter" idx="4"/>
          </p:nvPr>
        </p:nvSpPr>
        <p:spPr/>
        <p:txBody>
          <a:bodyPr/>
          <a:lstStyle/>
          <a:p>
            <a:fld id="{08DCC1CA-BC64-9342-9FC6-0A703FD15379}" type="slidenum">
              <a:rPr lang="en-US" smtClean="0"/>
              <a:pPr/>
              <a:t>19</a:t>
            </a:fld>
            <a:endParaRPr lang="en-US" dirty="0"/>
          </a:p>
        </p:txBody>
      </p:sp>
      <p:sp>
        <p:nvSpPr>
          <p:cNvPr id="4" name="Título 3">
            <a:extLst>
              <a:ext uri="{FF2B5EF4-FFF2-40B4-BE49-F238E27FC236}">
                <a16:creationId xmlns:a16="http://schemas.microsoft.com/office/drawing/2014/main" id="{FDD7259A-99E1-469D-91F1-880423A3826B}"/>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
        <p:nvSpPr>
          <p:cNvPr id="5" name="Marcador de pie de página 4">
            <a:extLst>
              <a:ext uri="{FF2B5EF4-FFF2-40B4-BE49-F238E27FC236}">
                <a16:creationId xmlns:a16="http://schemas.microsoft.com/office/drawing/2014/main" id="{2CD3FE16-6BA5-44CF-80EE-0590AB7D0A49}"/>
              </a:ext>
            </a:extLst>
          </p:cNvPr>
          <p:cNvSpPr>
            <a:spLocks noGrp="1"/>
          </p:cNvSpPr>
          <p:nvPr>
            <p:ph type="ftr" sz="quarter" idx="3"/>
          </p:nvPr>
        </p:nvSpPr>
        <p:spPr/>
        <p:txBody>
          <a:bodyPr/>
          <a:lstStyle/>
          <a:p>
            <a:r>
              <a:rPr lang="es-MX"/>
              <a:t>Sesión Ordinaria 03/2021 del 25 de marzo de 2021</a:t>
            </a:r>
            <a:endParaRPr lang="es-MX" dirty="0"/>
          </a:p>
        </p:txBody>
      </p:sp>
      <p:sp>
        <p:nvSpPr>
          <p:cNvPr id="6" name="5 Rectángulo">
            <a:extLst>
              <a:ext uri="{FF2B5EF4-FFF2-40B4-BE49-F238E27FC236}">
                <a16:creationId xmlns:a16="http://schemas.microsoft.com/office/drawing/2014/main" id="{C423844E-C7CB-4883-A8E4-E598524A6055}"/>
              </a:ext>
            </a:extLst>
          </p:cNvPr>
          <p:cNvSpPr/>
          <p:nvPr/>
        </p:nvSpPr>
        <p:spPr>
          <a:xfrm>
            <a:off x="104910" y="715433"/>
            <a:ext cx="3184911" cy="369332"/>
          </a:xfrm>
          <a:prstGeom prst="rect">
            <a:avLst/>
          </a:prstGeom>
        </p:spPr>
        <p:txBody>
          <a:bodyPr wrap="none">
            <a:spAutoFit/>
          </a:bodyPr>
          <a:lstStyle/>
          <a:p>
            <a:r>
              <a:rPr lang="es-MX" b="1" dirty="0"/>
              <a:t>   INSTRUMENTOS NACIONALES</a:t>
            </a:r>
          </a:p>
        </p:txBody>
      </p:sp>
      <p:sp>
        <p:nvSpPr>
          <p:cNvPr id="7" name="5 Rectángulo">
            <a:extLst>
              <a:ext uri="{FF2B5EF4-FFF2-40B4-BE49-F238E27FC236}">
                <a16:creationId xmlns:a16="http://schemas.microsoft.com/office/drawing/2014/main" id="{5DB7CE8E-EB68-40B7-9033-A2E5D14D950F}"/>
              </a:ext>
            </a:extLst>
          </p:cNvPr>
          <p:cNvSpPr/>
          <p:nvPr/>
        </p:nvSpPr>
        <p:spPr>
          <a:xfrm>
            <a:off x="4467042" y="711729"/>
            <a:ext cx="3753976" cy="369332"/>
          </a:xfrm>
          <a:prstGeom prst="rect">
            <a:avLst/>
          </a:prstGeom>
        </p:spPr>
        <p:txBody>
          <a:bodyPr wrap="none">
            <a:spAutoFit/>
          </a:bodyPr>
          <a:lstStyle/>
          <a:p>
            <a:r>
              <a:rPr lang="es-MX" b="1" dirty="0"/>
              <a:t>   INSTRUMENTOS INTERNACIONALES</a:t>
            </a:r>
          </a:p>
        </p:txBody>
      </p:sp>
      <p:pic>
        <p:nvPicPr>
          <p:cNvPr id="8" name="Imagen 7">
            <a:extLst>
              <a:ext uri="{FF2B5EF4-FFF2-40B4-BE49-F238E27FC236}">
                <a16:creationId xmlns:a16="http://schemas.microsoft.com/office/drawing/2014/main" id="{1FC0DA3F-B725-43B4-803B-94F44B80E5F4}"/>
              </a:ext>
            </a:extLst>
          </p:cNvPr>
          <p:cNvPicPr>
            <a:picLocks noChangeAspect="1"/>
          </p:cNvPicPr>
          <p:nvPr/>
        </p:nvPicPr>
        <p:blipFill>
          <a:blip r:embed="rId2"/>
          <a:stretch>
            <a:fillRect/>
          </a:stretch>
        </p:blipFill>
        <p:spPr>
          <a:xfrm>
            <a:off x="1873692" y="4623388"/>
            <a:ext cx="5186700" cy="1624500"/>
          </a:xfrm>
          <a:prstGeom prst="rect">
            <a:avLst/>
          </a:prstGeom>
        </p:spPr>
      </p:pic>
      <p:pic>
        <p:nvPicPr>
          <p:cNvPr id="9" name="Imagen 8">
            <a:extLst>
              <a:ext uri="{FF2B5EF4-FFF2-40B4-BE49-F238E27FC236}">
                <a16:creationId xmlns:a16="http://schemas.microsoft.com/office/drawing/2014/main" id="{3413C568-E559-49E8-9A55-2E4F1C403414}"/>
              </a:ext>
            </a:extLst>
          </p:cNvPr>
          <p:cNvPicPr>
            <a:picLocks noChangeAspect="1"/>
          </p:cNvPicPr>
          <p:nvPr/>
        </p:nvPicPr>
        <p:blipFill>
          <a:blip r:embed="rId3"/>
          <a:stretch>
            <a:fillRect/>
          </a:stretch>
        </p:blipFill>
        <p:spPr>
          <a:xfrm>
            <a:off x="4754012" y="1207148"/>
            <a:ext cx="4169700" cy="3223618"/>
          </a:xfrm>
          <a:prstGeom prst="rect">
            <a:avLst/>
          </a:prstGeom>
        </p:spPr>
      </p:pic>
      <p:pic>
        <p:nvPicPr>
          <p:cNvPr id="10" name="Imagen 9">
            <a:extLst>
              <a:ext uri="{FF2B5EF4-FFF2-40B4-BE49-F238E27FC236}">
                <a16:creationId xmlns:a16="http://schemas.microsoft.com/office/drawing/2014/main" id="{458AEF05-69CC-4EFD-AE71-D8B0E1532560}"/>
              </a:ext>
            </a:extLst>
          </p:cNvPr>
          <p:cNvPicPr>
            <a:picLocks noChangeAspect="1"/>
          </p:cNvPicPr>
          <p:nvPr/>
        </p:nvPicPr>
        <p:blipFill>
          <a:blip r:embed="rId4"/>
          <a:stretch>
            <a:fillRect/>
          </a:stretch>
        </p:blipFill>
        <p:spPr>
          <a:xfrm>
            <a:off x="505540" y="1116575"/>
            <a:ext cx="3438451" cy="3317623"/>
          </a:xfrm>
          <a:prstGeom prst="rect">
            <a:avLst/>
          </a:prstGeom>
        </p:spPr>
      </p:pic>
    </p:spTree>
    <p:extLst>
      <p:ext uri="{BB962C8B-B14F-4D97-AF65-F5344CB8AC3E}">
        <p14:creationId xmlns:p14="http://schemas.microsoft.com/office/powerpoint/2010/main" val="803679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2B5CC02-7732-448F-9A4E-158931359640}"/>
              </a:ext>
            </a:extLst>
          </p:cNvPr>
          <p:cNvSpPr>
            <a:spLocks noGrp="1"/>
          </p:cNvSpPr>
          <p:nvPr>
            <p:ph type="body" sz="quarter" idx="15"/>
          </p:nvPr>
        </p:nvSpPr>
        <p:spPr>
          <a:xfrm>
            <a:off x="411376" y="2055544"/>
            <a:ext cx="8321247" cy="2746911"/>
          </a:xfrm>
        </p:spPr>
        <p:txBody>
          <a:bodyPr>
            <a:normAutofit/>
          </a:bodyPr>
          <a:lstStyle/>
          <a:p>
            <a:pPr marL="457135" indent="-457135" eaLnBrk="0" hangingPunct="0">
              <a:spcAft>
                <a:spcPct val="20000"/>
              </a:spcAft>
              <a:buFontTx/>
              <a:buAutoNum type="arabicPeriod"/>
              <a:defRPr/>
            </a:pPr>
            <a:r>
              <a:rPr lang="es-MX" sz="1600" dirty="0">
                <a:solidFill>
                  <a:schemeClr val="bg1">
                    <a:lumMod val="50000"/>
                  </a:schemeClr>
                </a:solidFill>
              </a:rPr>
              <a:t>Lista de Asistencia y Declaración de Quórum </a:t>
            </a:r>
          </a:p>
          <a:p>
            <a:pPr marL="457135" indent="-457135" eaLnBrk="0" hangingPunct="0">
              <a:spcAft>
                <a:spcPct val="20000"/>
              </a:spcAft>
              <a:buFontTx/>
              <a:buAutoNum type="arabicPeriod"/>
              <a:defRPr/>
            </a:pPr>
            <a:r>
              <a:rPr lang="es-MX" sz="1600" dirty="0">
                <a:solidFill>
                  <a:schemeClr val="bg1">
                    <a:lumMod val="50000"/>
                  </a:schemeClr>
                </a:solidFill>
              </a:rPr>
              <a:t>Aprobación de Orden del Día</a:t>
            </a:r>
          </a:p>
          <a:p>
            <a:pPr marL="457135" lvl="0" indent="-457135" eaLnBrk="0" hangingPunct="0">
              <a:spcAft>
                <a:spcPct val="20000"/>
              </a:spcAft>
              <a:buFontTx/>
              <a:buAutoNum type="arabicPeriod"/>
              <a:defRPr/>
            </a:pPr>
            <a:r>
              <a:rPr lang="es-ES" sz="1600" dirty="0">
                <a:solidFill>
                  <a:schemeClr val="bg1">
                    <a:lumMod val="50000"/>
                  </a:schemeClr>
                </a:solidFill>
                <a:hlinkClick r:id="rId2" action="ppaction://hlinksldjump"/>
              </a:rPr>
              <a:t>Cuadro de Pensionados Efectos Abril 2021</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hlinkClick r:id="" action="ppaction://noaction"/>
              </a:rPr>
              <a:t>Estados Financieros a Febrero de 2021</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hlinkClick r:id="" action="ppaction://noaction"/>
              </a:rPr>
              <a:t>Reporte de la Cartera de Inversiones a Febrero de 2021</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hlinkClick r:id="" action="ppaction://noaction"/>
              </a:rPr>
              <a:t>Reporte de Adeudos de Entidades Públicas Patronales</a:t>
            </a:r>
            <a:endParaRPr lang="es-ES" sz="1600" dirty="0">
              <a:solidFill>
                <a:schemeClr val="bg1">
                  <a:lumMod val="50000"/>
                </a:schemeClr>
              </a:solidFill>
            </a:endParaRPr>
          </a:p>
          <a:p>
            <a:pPr marL="457135" indent="-457135" eaLnBrk="0" hangingPunct="0">
              <a:spcAft>
                <a:spcPct val="20000"/>
              </a:spcAft>
              <a:buFontTx/>
              <a:buAutoNum type="arabicPeriod"/>
              <a:defRPr/>
            </a:pPr>
            <a:r>
              <a:rPr lang="es-MX" sz="1600" dirty="0">
                <a:solidFill>
                  <a:schemeClr val="bg1">
                    <a:lumMod val="50000"/>
                  </a:schemeClr>
                </a:solidFill>
                <a:hlinkClick r:id="" action="ppaction://noaction"/>
              </a:rPr>
              <a:t>Asuntos Varios</a:t>
            </a:r>
            <a:endParaRPr lang="es-MX" sz="1600" dirty="0">
              <a:solidFill>
                <a:schemeClr val="bg1">
                  <a:lumMod val="50000"/>
                </a:schemeClr>
              </a:solidFill>
            </a:endParaRPr>
          </a:p>
          <a:p>
            <a:endParaRPr lang="es-MX" sz="1600" dirty="0"/>
          </a:p>
        </p:txBody>
      </p:sp>
      <p:sp>
        <p:nvSpPr>
          <p:cNvPr id="3" name="Marcador de número de diapositiva 2">
            <a:extLst>
              <a:ext uri="{FF2B5EF4-FFF2-40B4-BE49-F238E27FC236}">
                <a16:creationId xmlns:a16="http://schemas.microsoft.com/office/drawing/2014/main" id="{9DEA35E2-A2AA-4DB0-84D5-AB221FC554CF}"/>
              </a:ext>
            </a:extLst>
          </p:cNvPr>
          <p:cNvSpPr>
            <a:spLocks noGrp="1"/>
          </p:cNvSpPr>
          <p:nvPr>
            <p:ph type="sldNum" sz="quarter" idx="4"/>
          </p:nvPr>
        </p:nvSpPr>
        <p:spPr>
          <a:xfrm>
            <a:off x="7010400" y="6440889"/>
            <a:ext cx="2133600" cy="365125"/>
          </a:xfrm>
        </p:spPr>
        <p:txBody>
          <a:bodyPr/>
          <a:lstStyle/>
          <a:p>
            <a:fld id="{08DCC1CA-BC64-9342-9FC6-0A703FD15379}" type="slidenum">
              <a:rPr lang="en-US" smtClean="0"/>
              <a:pPr/>
              <a:t>2</a:t>
            </a:fld>
            <a:endParaRPr lang="en-US" dirty="0"/>
          </a:p>
        </p:txBody>
      </p:sp>
      <p:sp>
        <p:nvSpPr>
          <p:cNvPr id="4" name="Título 3">
            <a:extLst>
              <a:ext uri="{FF2B5EF4-FFF2-40B4-BE49-F238E27FC236}">
                <a16:creationId xmlns:a16="http://schemas.microsoft.com/office/drawing/2014/main" id="{74E83625-C8F1-40E8-8B04-38ADC7B2DEC7}"/>
              </a:ext>
            </a:extLst>
          </p:cNvPr>
          <p:cNvSpPr>
            <a:spLocks noGrp="1"/>
          </p:cNvSpPr>
          <p:nvPr>
            <p:ph type="title"/>
          </p:nvPr>
        </p:nvSpPr>
        <p:spPr/>
        <p:txBody>
          <a:bodyPr/>
          <a:lstStyle/>
          <a:p>
            <a:r>
              <a:rPr lang="es-MX" dirty="0"/>
              <a:t>ORDEN DEL DÍA 03/2021</a:t>
            </a:r>
          </a:p>
        </p:txBody>
      </p:sp>
      <p:sp>
        <p:nvSpPr>
          <p:cNvPr id="5" name="Marcador de pie de página 4">
            <a:extLst>
              <a:ext uri="{FF2B5EF4-FFF2-40B4-BE49-F238E27FC236}">
                <a16:creationId xmlns:a16="http://schemas.microsoft.com/office/drawing/2014/main" id="{5EBA282A-73AA-4511-B3F0-0CC38116D046}"/>
              </a:ext>
            </a:extLst>
          </p:cNvPr>
          <p:cNvSpPr>
            <a:spLocks noGrp="1"/>
          </p:cNvSpPr>
          <p:nvPr>
            <p:ph type="ftr" sz="quarter" idx="3"/>
          </p:nvPr>
        </p:nvSpPr>
        <p:spPr>
          <a:xfrm>
            <a:off x="2838307" y="6423735"/>
            <a:ext cx="3467384" cy="365125"/>
          </a:xfrm>
        </p:spPr>
        <p:txBody>
          <a:bodyPr/>
          <a:lstStyle/>
          <a:p>
            <a:r>
              <a:rPr lang="es-MX" dirty="0"/>
              <a:t>Sesión Ordinaria 03/2021 del 25 de marzo de 2021</a:t>
            </a:r>
          </a:p>
        </p:txBody>
      </p:sp>
    </p:spTree>
    <p:extLst>
      <p:ext uri="{BB962C8B-B14F-4D97-AF65-F5344CB8AC3E}">
        <p14:creationId xmlns:p14="http://schemas.microsoft.com/office/powerpoint/2010/main" val="4163576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B4D8619-24CB-472B-A867-38DE7A4E6EFE}"/>
              </a:ext>
            </a:extLst>
          </p:cNvPr>
          <p:cNvSpPr>
            <a:spLocks noGrp="1"/>
          </p:cNvSpPr>
          <p:nvPr>
            <p:ph type="sldNum" sz="quarter" idx="4"/>
          </p:nvPr>
        </p:nvSpPr>
        <p:spPr/>
        <p:txBody>
          <a:bodyPr/>
          <a:lstStyle/>
          <a:p>
            <a:fld id="{08DCC1CA-BC64-9342-9FC6-0A703FD15379}" type="slidenum">
              <a:rPr lang="en-US" smtClean="0"/>
              <a:pPr/>
              <a:t>20</a:t>
            </a:fld>
            <a:endParaRPr lang="en-US" dirty="0"/>
          </a:p>
        </p:txBody>
      </p:sp>
      <p:sp>
        <p:nvSpPr>
          <p:cNvPr id="4" name="Título 3">
            <a:extLst>
              <a:ext uri="{FF2B5EF4-FFF2-40B4-BE49-F238E27FC236}">
                <a16:creationId xmlns:a16="http://schemas.microsoft.com/office/drawing/2014/main" id="{F5A5FA20-609F-4355-B3F9-95CA2537A879}"/>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
        <p:nvSpPr>
          <p:cNvPr id="5" name="Marcador de pie de página 4">
            <a:extLst>
              <a:ext uri="{FF2B5EF4-FFF2-40B4-BE49-F238E27FC236}">
                <a16:creationId xmlns:a16="http://schemas.microsoft.com/office/drawing/2014/main" id="{395C5985-D9EF-4703-88FD-36BBC5004EB7}"/>
              </a:ext>
            </a:extLst>
          </p:cNvPr>
          <p:cNvSpPr>
            <a:spLocks noGrp="1"/>
          </p:cNvSpPr>
          <p:nvPr>
            <p:ph type="ftr" sz="quarter" idx="3"/>
          </p:nvPr>
        </p:nvSpPr>
        <p:spPr/>
        <p:txBody>
          <a:bodyPr/>
          <a:lstStyle/>
          <a:p>
            <a:r>
              <a:rPr lang="es-MX"/>
              <a:t>Sesión Ordinaria 03/2021 del 25 de marzo de 2021</a:t>
            </a:r>
            <a:endParaRPr lang="es-MX" dirty="0"/>
          </a:p>
        </p:txBody>
      </p:sp>
      <p:sp>
        <p:nvSpPr>
          <p:cNvPr id="6" name="5 Rectángulo">
            <a:extLst>
              <a:ext uri="{FF2B5EF4-FFF2-40B4-BE49-F238E27FC236}">
                <a16:creationId xmlns:a16="http://schemas.microsoft.com/office/drawing/2014/main" id="{997F5B79-4106-421C-8D4C-72B73D0D8A9D}"/>
              </a:ext>
            </a:extLst>
          </p:cNvPr>
          <p:cNvSpPr/>
          <p:nvPr/>
        </p:nvSpPr>
        <p:spPr>
          <a:xfrm>
            <a:off x="0" y="1039484"/>
            <a:ext cx="8635441" cy="338554"/>
          </a:xfrm>
          <a:prstGeom prst="rect">
            <a:avLst/>
          </a:prstGeom>
        </p:spPr>
        <p:txBody>
          <a:bodyPr wrap="none">
            <a:spAutoFit/>
          </a:bodyPr>
          <a:lstStyle/>
          <a:p>
            <a:r>
              <a:rPr lang="es-MX" sz="1600" b="1" dirty="0"/>
              <a:t>COMPARATIVO  RENDIMIENTO CON  PRINCIPALES INDICADORES DE MERCADO</a:t>
            </a:r>
          </a:p>
        </p:txBody>
      </p:sp>
      <p:sp>
        <p:nvSpPr>
          <p:cNvPr id="7" name="Rectángulo 6">
            <a:extLst>
              <a:ext uri="{FF2B5EF4-FFF2-40B4-BE49-F238E27FC236}">
                <a16:creationId xmlns:a16="http://schemas.microsoft.com/office/drawing/2014/main" id="{34921F2C-3D61-437A-8C65-6AB6F3F22494}"/>
              </a:ext>
            </a:extLst>
          </p:cNvPr>
          <p:cNvSpPr/>
          <p:nvPr/>
        </p:nvSpPr>
        <p:spPr>
          <a:xfrm>
            <a:off x="19030" y="4288324"/>
            <a:ext cx="7094845" cy="338554"/>
          </a:xfrm>
          <a:prstGeom prst="rect">
            <a:avLst/>
          </a:prstGeom>
        </p:spPr>
        <p:txBody>
          <a:bodyPr wrap="square">
            <a:spAutoFit/>
          </a:bodyPr>
          <a:lstStyle/>
          <a:p>
            <a:r>
              <a:rPr lang="es-MX" sz="800" dirty="0"/>
              <a:t>1 Se utilizará el rendimiento de los últimos 12 meses para ser comparable con reportes de AFORES.</a:t>
            </a:r>
          </a:p>
          <a:p>
            <a:r>
              <a:rPr lang="es-MX" sz="800" dirty="0"/>
              <a:t>2 Rendimientos preliminares recalculados, falta auditar datos para confirmar rendimientos históricos.</a:t>
            </a:r>
          </a:p>
        </p:txBody>
      </p:sp>
      <p:pic>
        <p:nvPicPr>
          <p:cNvPr id="8" name="Imagen 7">
            <a:extLst>
              <a:ext uri="{FF2B5EF4-FFF2-40B4-BE49-F238E27FC236}">
                <a16:creationId xmlns:a16="http://schemas.microsoft.com/office/drawing/2014/main" id="{E3F1DFA9-FF83-4B69-BFBE-970BCD1A4CE0}"/>
              </a:ext>
            </a:extLst>
          </p:cNvPr>
          <p:cNvPicPr>
            <a:picLocks noChangeAspect="1"/>
          </p:cNvPicPr>
          <p:nvPr/>
        </p:nvPicPr>
        <p:blipFill>
          <a:blip r:embed="rId2"/>
          <a:stretch>
            <a:fillRect/>
          </a:stretch>
        </p:blipFill>
        <p:spPr>
          <a:xfrm>
            <a:off x="19030" y="1872386"/>
            <a:ext cx="9144000" cy="2403772"/>
          </a:xfrm>
          <a:prstGeom prst="rect">
            <a:avLst/>
          </a:prstGeom>
        </p:spPr>
      </p:pic>
    </p:spTree>
    <p:extLst>
      <p:ext uri="{BB962C8B-B14F-4D97-AF65-F5344CB8AC3E}">
        <p14:creationId xmlns:p14="http://schemas.microsoft.com/office/powerpoint/2010/main" val="2310541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0" y="742351"/>
            <a:ext cx="9144000" cy="5373298"/>
          </a:xfrm>
          <a:prstGeom prst="rect">
            <a:avLst/>
          </a:prstGeom>
        </p:spPr>
      </p:pic>
      <p:sp>
        <p:nvSpPr>
          <p:cNvPr id="2" name="Marcador de pie de página 1">
            <a:extLst>
              <a:ext uri="{FF2B5EF4-FFF2-40B4-BE49-F238E27FC236}">
                <a16:creationId xmlns:a16="http://schemas.microsoft.com/office/drawing/2014/main" id="{5F16403D-E66A-49E7-BB88-F4E1565F8323}"/>
              </a:ext>
            </a:extLst>
          </p:cNvPr>
          <p:cNvSpPr>
            <a:spLocks noGrp="1"/>
          </p:cNvSpPr>
          <p:nvPr>
            <p:ph type="ftr" sz="quarter" idx="11"/>
          </p:nvPr>
        </p:nvSpPr>
        <p:spPr>
          <a:xfrm>
            <a:off x="2860813" y="6433166"/>
            <a:ext cx="3422374" cy="365125"/>
          </a:xfrm>
        </p:spPr>
        <p:txBody>
          <a:bodyPr/>
          <a:lstStyle/>
          <a:p>
            <a:r>
              <a:rPr lang="es-MX"/>
              <a:t>Sesión Ordinaria 03/2021 del 25 de marzo de 2021</a:t>
            </a:r>
            <a:endParaRPr lang="es-MX" dirty="0"/>
          </a:p>
        </p:txBody>
      </p:sp>
      <p:sp>
        <p:nvSpPr>
          <p:cNvPr id="5" name="Marcador de número de diapositiva 4">
            <a:extLst>
              <a:ext uri="{FF2B5EF4-FFF2-40B4-BE49-F238E27FC236}">
                <a16:creationId xmlns:a16="http://schemas.microsoft.com/office/drawing/2014/main" id="{A795CF4C-D18E-45A4-8717-144447ABCD1C}"/>
              </a:ext>
            </a:extLst>
          </p:cNvPr>
          <p:cNvSpPr>
            <a:spLocks noGrp="1"/>
          </p:cNvSpPr>
          <p:nvPr>
            <p:ph type="sldNum" sz="quarter" idx="12"/>
          </p:nvPr>
        </p:nvSpPr>
        <p:spPr>
          <a:xfrm>
            <a:off x="7010400" y="6444421"/>
            <a:ext cx="2133600" cy="365125"/>
          </a:xfrm>
        </p:spPr>
        <p:txBody>
          <a:bodyPr/>
          <a:lstStyle/>
          <a:p>
            <a:fld id="{CF5E58AE-96D2-45FC-96FE-2B21174429C3}" type="slidenum">
              <a:rPr lang="es-MX" smtClean="0"/>
              <a:t>21</a:t>
            </a:fld>
            <a:endParaRPr lang="es-MX"/>
          </a:p>
        </p:txBody>
      </p:sp>
      <p:sp>
        <p:nvSpPr>
          <p:cNvPr id="6" name="Título 3">
            <a:extLst>
              <a:ext uri="{FF2B5EF4-FFF2-40B4-BE49-F238E27FC236}">
                <a16:creationId xmlns:a16="http://schemas.microsoft.com/office/drawing/2014/main" id="{7CC0D589-3DD2-4F74-8EC7-34BB239F6FDA}"/>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20660172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0" y="679759"/>
            <a:ext cx="9144000" cy="5498482"/>
          </a:xfrm>
          <a:prstGeom prst="rect">
            <a:avLst/>
          </a:prstGeom>
        </p:spPr>
      </p:pic>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1"/>
          </p:nvPr>
        </p:nvSpPr>
        <p:spPr>
          <a:xfrm>
            <a:off x="2874065" y="6452979"/>
            <a:ext cx="3395870" cy="365125"/>
          </a:xfrm>
        </p:spPr>
        <p:txBody>
          <a:bodyPr/>
          <a:lstStyle/>
          <a:p>
            <a:r>
              <a:rPr lang="es-MX"/>
              <a:t>Sesión Ordinaria 03/2021 del 25 de marzo de 2021</a:t>
            </a:r>
            <a:endParaRPr lang="es-MX" dirty="0"/>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2"/>
          </p:nvPr>
        </p:nvSpPr>
        <p:spPr>
          <a:xfrm>
            <a:off x="6632713" y="6444421"/>
            <a:ext cx="2511287" cy="365125"/>
          </a:xfrm>
        </p:spPr>
        <p:txBody>
          <a:bodyPr/>
          <a:lstStyle/>
          <a:p>
            <a:fld id="{CF5E58AE-96D2-45FC-96FE-2B21174429C3}" type="slidenum">
              <a:rPr lang="es-MX" smtClean="0"/>
              <a:t>22</a:t>
            </a:fld>
            <a:endParaRPr lang="es-MX"/>
          </a:p>
        </p:txBody>
      </p:sp>
      <p:sp>
        <p:nvSpPr>
          <p:cNvPr id="6" name="Título 3">
            <a:extLst>
              <a:ext uri="{FF2B5EF4-FFF2-40B4-BE49-F238E27FC236}">
                <a16:creationId xmlns:a16="http://schemas.microsoft.com/office/drawing/2014/main" id="{ACA1C386-3620-40CA-9232-FFCBD03C1204}"/>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1853493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742351"/>
            <a:ext cx="9144000" cy="5373298"/>
          </a:xfrm>
          <a:prstGeom prst="rect">
            <a:avLst/>
          </a:prstGeom>
        </p:spPr>
      </p:pic>
      <p:sp>
        <p:nvSpPr>
          <p:cNvPr id="4" name="Marcador de pie de página 3">
            <a:extLst>
              <a:ext uri="{FF2B5EF4-FFF2-40B4-BE49-F238E27FC236}">
                <a16:creationId xmlns:a16="http://schemas.microsoft.com/office/drawing/2014/main" id="{EC4E21D5-464F-44A6-A208-E0B0EE677FF7}"/>
              </a:ext>
            </a:extLst>
          </p:cNvPr>
          <p:cNvSpPr>
            <a:spLocks noGrp="1"/>
          </p:cNvSpPr>
          <p:nvPr>
            <p:ph type="ftr" sz="quarter" idx="11"/>
          </p:nvPr>
        </p:nvSpPr>
        <p:spPr>
          <a:xfrm>
            <a:off x="2880691" y="6454718"/>
            <a:ext cx="3382617" cy="365125"/>
          </a:xfrm>
        </p:spPr>
        <p:txBody>
          <a:bodyPr/>
          <a:lstStyle/>
          <a:p>
            <a:r>
              <a:rPr lang="es-MX"/>
              <a:t>Sesión Ordinaria 03/2021 del 25 de marzo de 2021</a:t>
            </a:r>
            <a:endParaRPr lang="es-MX" dirty="0"/>
          </a:p>
        </p:txBody>
      </p:sp>
      <p:sp>
        <p:nvSpPr>
          <p:cNvPr id="5" name="Marcador de número de diapositiva 4">
            <a:extLst>
              <a:ext uri="{FF2B5EF4-FFF2-40B4-BE49-F238E27FC236}">
                <a16:creationId xmlns:a16="http://schemas.microsoft.com/office/drawing/2014/main" id="{13808226-2139-4D21-BB40-7B1F1801CC73}"/>
              </a:ext>
            </a:extLst>
          </p:cNvPr>
          <p:cNvSpPr>
            <a:spLocks noGrp="1"/>
          </p:cNvSpPr>
          <p:nvPr>
            <p:ph type="sldNum" sz="quarter" idx="12"/>
          </p:nvPr>
        </p:nvSpPr>
        <p:spPr>
          <a:xfrm>
            <a:off x="7010400" y="6417917"/>
            <a:ext cx="2133600" cy="365125"/>
          </a:xfrm>
        </p:spPr>
        <p:txBody>
          <a:bodyPr/>
          <a:lstStyle/>
          <a:p>
            <a:fld id="{CF5E58AE-96D2-45FC-96FE-2B21174429C3}" type="slidenum">
              <a:rPr lang="es-MX" smtClean="0"/>
              <a:t>23</a:t>
            </a:fld>
            <a:endParaRPr lang="es-MX"/>
          </a:p>
        </p:txBody>
      </p:sp>
      <p:sp>
        <p:nvSpPr>
          <p:cNvPr id="6" name="Título 3">
            <a:extLst>
              <a:ext uri="{FF2B5EF4-FFF2-40B4-BE49-F238E27FC236}">
                <a16:creationId xmlns:a16="http://schemas.microsoft.com/office/drawing/2014/main" id="{3BD2A971-2AFD-4917-80CB-C70E1B6A4568}"/>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3151495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0" y="1594540"/>
            <a:ext cx="9144000" cy="3668919"/>
          </a:xfrm>
          <a:prstGeom prst="rect">
            <a:avLst/>
          </a:prstGeom>
        </p:spPr>
      </p:pic>
      <p:sp>
        <p:nvSpPr>
          <p:cNvPr id="2" name="Marcador de pie de página 1">
            <a:extLst>
              <a:ext uri="{FF2B5EF4-FFF2-40B4-BE49-F238E27FC236}">
                <a16:creationId xmlns:a16="http://schemas.microsoft.com/office/drawing/2014/main" id="{55679718-F6FF-4D2C-A8A8-80377025F338}"/>
              </a:ext>
            </a:extLst>
          </p:cNvPr>
          <p:cNvSpPr>
            <a:spLocks noGrp="1"/>
          </p:cNvSpPr>
          <p:nvPr>
            <p:ph type="ftr" sz="quarter" idx="11"/>
          </p:nvPr>
        </p:nvSpPr>
        <p:spPr>
          <a:xfrm>
            <a:off x="2854187" y="6461676"/>
            <a:ext cx="3435626" cy="365125"/>
          </a:xfrm>
        </p:spPr>
        <p:txBody>
          <a:bodyPr/>
          <a:lstStyle/>
          <a:p>
            <a:r>
              <a:rPr lang="es-MX"/>
              <a:t>Sesión Ordinaria 03/2021 del 25 de marzo de 2021</a:t>
            </a:r>
            <a:endParaRPr lang="es-MX" dirty="0"/>
          </a:p>
        </p:txBody>
      </p:sp>
      <p:sp>
        <p:nvSpPr>
          <p:cNvPr id="3" name="Marcador de número de diapositiva 2">
            <a:extLst>
              <a:ext uri="{FF2B5EF4-FFF2-40B4-BE49-F238E27FC236}">
                <a16:creationId xmlns:a16="http://schemas.microsoft.com/office/drawing/2014/main" id="{8C6F7690-C446-4EFE-AE2E-0169D611B2B6}"/>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24</a:t>
            </a:fld>
            <a:endParaRPr lang="es-MX"/>
          </a:p>
        </p:txBody>
      </p:sp>
      <p:sp>
        <p:nvSpPr>
          <p:cNvPr id="8" name="Título 3">
            <a:extLst>
              <a:ext uri="{FF2B5EF4-FFF2-40B4-BE49-F238E27FC236}">
                <a16:creationId xmlns:a16="http://schemas.microsoft.com/office/drawing/2014/main" id="{0C500924-6467-4104-82AA-91A05EEFB9BE}"/>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24096344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1603234"/>
            <a:ext cx="9144000" cy="3651531"/>
          </a:xfrm>
          <a:prstGeom prst="rect">
            <a:avLst/>
          </a:prstGeom>
        </p:spPr>
      </p:pic>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a:t>Sesión Ordinaria 03/2021 del 25 de marzo de 2021</a:t>
            </a:r>
            <a:endParaRPr lang="es-MX" dirty="0"/>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25</a:t>
            </a:fld>
            <a:endParaRPr lang="es-MX"/>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2459826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216973" y="516613"/>
            <a:ext cx="3157659" cy="369332"/>
          </a:xfrm>
          <a:prstGeom prst="rect">
            <a:avLst/>
          </a:prstGeom>
        </p:spPr>
        <p:txBody>
          <a:bodyPr wrap="none">
            <a:spAutoFit/>
          </a:bodyPr>
          <a:lstStyle/>
          <a:p>
            <a:r>
              <a:rPr lang="es-MX" b="1" dirty="0">
                <a:solidFill>
                  <a:schemeClr val="accent1">
                    <a:lumMod val="50000"/>
                  </a:schemeClr>
                </a:solidFill>
              </a:rPr>
              <a:t>    INGRESOS  EFECTIVOS</a:t>
            </a:r>
          </a:p>
        </p:txBody>
      </p:sp>
      <p:pic>
        <p:nvPicPr>
          <p:cNvPr id="2" name="Imagen 1"/>
          <p:cNvPicPr>
            <a:picLocks noChangeAspect="1"/>
          </p:cNvPicPr>
          <p:nvPr/>
        </p:nvPicPr>
        <p:blipFill>
          <a:blip r:embed="rId2"/>
          <a:stretch>
            <a:fillRect/>
          </a:stretch>
        </p:blipFill>
        <p:spPr>
          <a:xfrm>
            <a:off x="2028864" y="3410000"/>
            <a:ext cx="4508684" cy="2778378"/>
          </a:xfrm>
          <a:prstGeom prst="rect">
            <a:avLst/>
          </a:prstGeom>
        </p:spPr>
      </p:pic>
      <p:pic>
        <p:nvPicPr>
          <p:cNvPr id="8" name="Imagen 7"/>
          <p:cNvPicPr>
            <a:picLocks noChangeAspect="1"/>
          </p:cNvPicPr>
          <p:nvPr/>
        </p:nvPicPr>
        <p:blipFill>
          <a:blip r:embed="rId3"/>
          <a:stretch>
            <a:fillRect/>
          </a:stretch>
        </p:blipFill>
        <p:spPr>
          <a:xfrm>
            <a:off x="2181582" y="869251"/>
            <a:ext cx="4780836" cy="2456763"/>
          </a:xfrm>
          <a:prstGeom prst="rect">
            <a:avLst/>
          </a:prstGeom>
        </p:spPr>
      </p:pic>
      <p:sp>
        <p:nvSpPr>
          <p:cNvPr id="3" name="Marcador de pie de página 2">
            <a:extLst>
              <a:ext uri="{FF2B5EF4-FFF2-40B4-BE49-F238E27FC236}">
                <a16:creationId xmlns:a16="http://schemas.microsoft.com/office/drawing/2014/main" id="{C89ABE49-9BB8-4D66-BD70-890AA703032B}"/>
              </a:ext>
            </a:extLst>
          </p:cNvPr>
          <p:cNvSpPr>
            <a:spLocks noGrp="1"/>
          </p:cNvSpPr>
          <p:nvPr>
            <p:ph type="ftr" sz="quarter" idx="11"/>
          </p:nvPr>
        </p:nvSpPr>
        <p:spPr>
          <a:xfrm>
            <a:off x="2865326" y="6443041"/>
            <a:ext cx="3413348" cy="365125"/>
          </a:xfrm>
        </p:spPr>
        <p:txBody>
          <a:bodyPr/>
          <a:lstStyle/>
          <a:p>
            <a:r>
              <a:rPr lang="es-MX"/>
              <a:t>Sesión Ordinaria 03/2021 del 25 de marzo de 2021</a:t>
            </a:r>
          </a:p>
        </p:txBody>
      </p:sp>
      <p:sp>
        <p:nvSpPr>
          <p:cNvPr id="5" name="Marcador de número de diapositiva 4">
            <a:extLst>
              <a:ext uri="{FF2B5EF4-FFF2-40B4-BE49-F238E27FC236}">
                <a16:creationId xmlns:a16="http://schemas.microsoft.com/office/drawing/2014/main" id="{89B489BB-4815-4F90-A17E-028A599EC8EB}"/>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26</a:t>
            </a:fld>
            <a:endParaRPr lang="es-MX"/>
          </a:p>
        </p:txBody>
      </p:sp>
      <p:sp>
        <p:nvSpPr>
          <p:cNvPr id="9" name="Título 3">
            <a:extLst>
              <a:ext uri="{FF2B5EF4-FFF2-40B4-BE49-F238E27FC236}">
                <a16:creationId xmlns:a16="http://schemas.microsoft.com/office/drawing/2014/main" id="{13D567C3-5A92-4BB1-A1A2-88AE4B6A32D8}"/>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40089192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53169" y="686237"/>
            <a:ext cx="7437662" cy="5501043"/>
          </a:xfrm>
          <a:prstGeom prst="rect">
            <a:avLst/>
          </a:prstGeom>
        </p:spPr>
      </p:pic>
      <p:sp>
        <p:nvSpPr>
          <p:cNvPr id="3" name="Marcador de pie de página 2">
            <a:extLst>
              <a:ext uri="{FF2B5EF4-FFF2-40B4-BE49-F238E27FC236}">
                <a16:creationId xmlns:a16="http://schemas.microsoft.com/office/drawing/2014/main" id="{4B5FFFED-3A7B-49B0-91F0-BFA2DA06312C}"/>
              </a:ext>
            </a:extLst>
          </p:cNvPr>
          <p:cNvSpPr>
            <a:spLocks noGrp="1"/>
          </p:cNvSpPr>
          <p:nvPr>
            <p:ph type="ftr" sz="quarter" idx="11"/>
          </p:nvPr>
        </p:nvSpPr>
        <p:spPr>
          <a:xfrm>
            <a:off x="2840935" y="6443963"/>
            <a:ext cx="3462130" cy="365125"/>
          </a:xfrm>
        </p:spPr>
        <p:txBody>
          <a:bodyPr/>
          <a:lstStyle/>
          <a:p>
            <a:r>
              <a:rPr lang="es-MX"/>
              <a:t>Sesión Ordinaria 03/2021 del 25 de marzo de 2021</a:t>
            </a:r>
            <a:endParaRPr lang="es-MX" dirty="0"/>
          </a:p>
        </p:txBody>
      </p:sp>
      <p:sp>
        <p:nvSpPr>
          <p:cNvPr id="5" name="Marcador de número de diapositiva 4">
            <a:extLst>
              <a:ext uri="{FF2B5EF4-FFF2-40B4-BE49-F238E27FC236}">
                <a16:creationId xmlns:a16="http://schemas.microsoft.com/office/drawing/2014/main" id="{885D1D38-75BB-40FB-BAC1-CFF714F50510}"/>
              </a:ext>
            </a:extLst>
          </p:cNvPr>
          <p:cNvSpPr>
            <a:spLocks noGrp="1"/>
          </p:cNvSpPr>
          <p:nvPr>
            <p:ph type="sldNum" sz="quarter" idx="12"/>
          </p:nvPr>
        </p:nvSpPr>
        <p:spPr>
          <a:xfrm>
            <a:off x="7010400" y="6448425"/>
            <a:ext cx="2133600" cy="365125"/>
          </a:xfrm>
        </p:spPr>
        <p:txBody>
          <a:bodyPr/>
          <a:lstStyle/>
          <a:p>
            <a:fld id="{CF5E58AE-96D2-45FC-96FE-2B21174429C3}" type="slidenum">
              <a:rPr lang="es-MX" smtClean="0"/>
              <a:t>27</a:t>
            </a:fld>
            <a:endParaRPr lang="es-MX"/>
          </a:p>
        </p:txBody>
      </p:sp>
      <p:sp>
        <p:nvSpPr>
          <p:cNvPr id="6" name="Título 3">
            <a:extLst>
              <a:ext uri="{FF2B5EF4-FFF2-40B4-BE49-F238E27FC236}">
                <a16:creationId xmlns:a16="http://schemas.microsoft.com/office/drawing/2014/main" id="{EA2BA32C-6CAF-40CF-8AC9-9AA8EADBCA5E}"/>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1584115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3008" y="652105"/>
            <a:ext cx="1802295"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4" name="Imagen 3"/>
          <p:cNvPicPr>
            <a:picLocks noChangeAspect="1"/>
          </p:cNvPicPr>
          <p:nvPr/>
        </p:nvPicPr>
        <p:blipFill>
          <a:blip r:embed="rId2"/>
          <a:stretch>
            <a:fillRect/>
          </a:stretch>
        </p:blipFill>
        <p:spPr>
          <a:xfrm>
            <a:off x="2239256" y="751113"/>
            <a:ext cx="4665488" cy="5355774"/>
          </a:xfrm>
          <a:prstGeom prst="rect">
            <a:avLst/>
          </a:prstGeom>
        </p:spPr>
      </p:pic>
      <p:sp>
        <p:nvSpPr>
          <p:cNvPr id="2" name="Marcador de pie de página 1">
            <a:extLst>
              <a:ext uri="{FF2B5EF4-FFF2-40B4-BE49-F238E27FC236}">
                <a16:creationId xmlns:a16="http://schemas.microsoft.com/office/drawing/2014/main" id="{C3B997B7-FF38-45B8-B3CA-D69282B217AB}"/>
              </a:ext>
            </a:extLst>
          </p:cNvPr>
          <p:cNvSpPr>
            <a:spLocks noGrp="1"/>
          </p:cNvSpPr>
          <p:nvPr>
            <p:ph type="ftr" sz="quarter" idx="11"/>
          </p:nvPr>
        </p:nvSpPr>
        <p:spPr>
          <a:xfrm>
            <a:off x="2880691" y="6430479"/>
            <a:ext cx="3382617" cy="365125"/>
          </a:xfrm>
        </p:spPr>
        <p:txBody>
          <a:bodyPr/>
          <a:lstStyle/>
          <a:p>
            <a:r>
              <a:rPr lang="es-MX"/>
              <a:t>Sesión Ordinaria 03/2021 del 25 de marzo de 2021</a:t>
            </a:r>
            <a:endParaRPr lang="es-MX" dirty="0"/>
          </a:p>
        </p:txBody>
      </p:sp>
      <p:sp>
        <p:nvSpPr>
          <p:cNvPr id="3" name="Marcador de número de diapositiva 2">
            <a:extLst>
              <a:ext uri="{FF2B5EF4-FFF2-40B4-BE49-F238E27FC236}">
                <a16:creationId xmlns:a16="http://schemas.microsoft.com/office/drawing/2014/main" id="{2201412B-66D9-4B33-AB98-BFA2B6779FB9}"/>
              </a:ext>
            </a:extLst>
          </p:cNvPr>
          <p:cNvSpPr>
            <a:spLocks noGrp="1"/>
          </p:cNvSpPr>
          <p:nvPr>
            <p:ph type="sldNum" sz="quarter" idx="12"/>
          </p:nvPr>
        </p:nvSpPr>
        <p:spPr>
          <a:xfrm>
            <a:off x="7010400" y="6435173"/>
            <a:ext cx="2133600" cy="365125"/>
          </a:xfrm>
        </p:spPr>
        <p:txBody>
          <a:bodyPr/>
          <a:lstStyle/>
          <a:p>
            <a:fld id="{CF5E58AE-96D2-45FC-96FE-2B21174429C3}" type="slidenum">
              <a:rPr lang="es-MX" smtClean="0"/>
              <a:t>28</a:t>
            </a:fld>
            <a:endParaRPr lang="es-MX"/>
          </a:p>
        </p:txBody>
      </p:sp>
      <p:sp>
        <p:nvSpPr>
          <p:cNvPr id="8" name="Título 3">
            <a:extLst>
              <a:ext uri="{FF2B5EF4-FFF2-40B4-BE49-F238E27FC236}">
                <a16:creationId xmlns:a16="http://schemas.microsoft.com/office/drawing/2014/main" id="{F5195033-7E01-42AB-8898-71621DCB4335}"/>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Febrero 2021</a:t>
            </a:r>
          </a:p>
        </p:txBody>
      </p:sp>
    </p:spTree>
    <p:extLst>
      <p:ext uri="{BB962C8B-B14F-4D97-AF65-F5344CB8AC3E}">
        <p14:creationId xmlns:p14="http://schemas.microsoft.com/office/powerpoint/2010/main" val="447513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1815547"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2" name="Imagen 1"/>
          <p:cNvPicPr>
            <a:picLocks noChangeAspect="1"/>
          </p:cNvPicPr>
          <p:nvPr/>
        </p:nvPicPr>
        <p:blipFill>
          <a:blip r:embed="rId2"/>
          <a:stretch>
            <a:fillRect/>
          </a:stretch>
        </p:blipFill>
        <p:spPr>
          <a:xfrm>
            <a:off x="2239256" y="751113"/>
            <a:ext cx="4665488" cy="5355774"/>
          </a:xfrm>
          <a:prstGeom prst="rect">
            <a:avLst/>
          </a:prstGeom>
        </p:spPr>
      </p:pic>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1"/>
          </p:nvPr>
        </p:nvSpPr>
        <p:spPr>
          <a:xfrm>
            <a:off x="2854187" y="6428214"/>
            <a:ext cx="3435626" cy="365125"/>
          </a:xfrm>
        </p:spPr>
        <p:txBody>
          <a:bodyPr/>
          <a:lstStyle/>
          <a:p>
            <a:r>
              <a:rPr lang="es-MX"/>
              <a:t>Sesión Ordinaria 03/2021 del 25 de marzo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2"/>
          </p:nvPr>
        </p:nvSpPr>
        <p:spPr>
          <a:xfrm>
            <a:off x="7010400" y="6448424"/>
            <a:ext cx="2133600" cy="365125"/>
          </a:xfrm>
        </p:spPr>
        <p:txBody>
          <a:bodyPr/>
          <a:lstStyle/>
          <a:p>
            <a:fld id="{CF5E58AE-96D2-45FC-96FE-2B21174429C3}" type="slidenum">
              <a:rPr lang="es-MX" smtClean="0"/>
              <a:t>29</a:t>
            </a:fld>
            <a:endParaRPr lang="es-MX"/>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2789551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4D06D4-5FC9-4774-928F-A5C406F1ACBF}"/>
              </a:ext>
            </a:extLst>
          </p:cNvPr>
          <p:cNvSpPr>
            <a:spLocks noGrp="1"/>
          </p:cNvSpPr>
          <p:nvPr>
            <p:ph type="ctrTitle"/>
          </p:nvPr>
        </p:nvSpPr>
        <p:spPr>
          <a:xfrm>
            <a:off x="457200" y="2693987"/>
            <a:ext cx="5742296" cy="1470025"/>
          </a:xfrm>
        </p:spPr>
        <p:txBody>
          <a:bodyPr/>
          <a:lstStyle/>
          <a:p>
            <a:r>
              <a:rPr lang="es-MX"/>
              <a:t>3. Cuadro de Pensionados</a:t>
            </a:r>
            <a:br>
              <a:rPr lang="es-MX"/>
            </a:br>
            <a:r>
              <a:rPr lang="es-MX"/>
              <a:t>Efectos</a:t>
            </a:r>
            <a:endParaRPr lang="es-MX" dirty="0"/>
          </a:p>
        </p:txBody>
      </p:sp>
      <p:sp>
        <p:nvSpPr>
          <p:cNvPr id="3" name="Subtítulo 2">
            <a:extLst>
              <a:ext uri="{FF2B5EF4-FFF2-40B4-BE49-F238E27FC236}">
                <a16:creationId xmlns:a16="http://schemas.microsoft.com/office/drawing/2014/main" id="{4E3A909B-29C3-462C-AE59-355170E619C5}"/>
              </a:ext>
            </a:extLst>
          </p:cNvPr>
          <p:cNvSpPr>
            <a:spLocks noGrp="1"/>
          </p:cNvSpPr>
          <p:nvPr>
            <p:ph type="subTitle" idx="1"/>
          </p:nvPr>
        </p:nvSpPr>
        <p:spPr>
          <a:xfrm>
            <a:off x="457200" y="4039737"/>
            <a:ext cx="5742296" cy="1335514"/>
          </a:xfrm>
        </p:spPr>
        <p:txBody>
          <a:bodyPr/>
          <a:lstStyle/>
          <a:p>
            <a:r>
              <a:rPr lang="es-MX"/>
              <a:t>Abril 2021</a:t>
            </a:r>
            <a:endParaRPr lang="es-MX" dirty="0"/>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11"/>
          </p:nvPr>
        </p:nvSpPr>
        <p:spPr>
          <a:xfrm>
            <a:off x="2866318" y="6492875"/>
            <a:ext cx="3428999" cy="365125"/>
          </a:xfrm>
        </p:spPr>
        <p:txBody>
          <a:bodyPr/>
          <a:lstStyle/>
          <a:p>
            <a:r>
              <a:rPr lang="es-MX"/>
              <a:t>Sesión Ordinaria 03/2021 del 25 de marzo de 2021</a:t>
            </a:r>
            <a:endParaRPr lang="en-US" dirty="0"/>
          </a:p>
        </p:txBody>
      </p:sp>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12"/>
          </p:nvPr>
        </p:nvSpPr>
        <p:spPr>
          <a:xfrm>
            <a:off x="7010400" y="6506482"/>
            <a:ext cx="2133600" cy="365125"/>
          </a:xfrm>
        </p:spPr>
        <p:txBody>
          <a:bodyPr/>
          <a:lstStyle/>
          <a:p>
            <a:fld id="{08DCC1CA-BC64-9342-9FC6-0A703FD15379}" type="slidenum">
              <a:rPr lang="en-US" smtClean="0"/>
              <a:t>3</a:t>
            </a:fld>
            <a:endParaRPr lang="en-US" dirty="0"/>
          </a:p>
        </p:txBody>
      </p:sp>
      <p:pic>
        <p:nvPicPr>
          <p:cNvPr id="6" name="5 Imagen" descr="Dctos.png">
            <a:hlinkClick r:id="rId2" action="ppaction://hlinkfile"/>
            <a:extLst>
              <a:ext uri="{FF2B5EF4-FFF2-40B4-BE49-F238E27FC236}">
                <a16:creationId xmlns:a16="http://schemas.microsoft.com/office/drawing/2014/main" id="{B539FD51-8DE0-40AA-B382-6F69B40EE86D}"/>
              </a:ext>
            </a:extLst>
          </p:cNvPr>
          <p:cNvPicPr>
            <a:picLocks noChangeAspect="1"/>
          </p:cNvPicPr>
          <p:nvPr/>
        </p:nvPicPr>
        <p:blipFill>
          <a:blip r:embed="rId3" cstate="print"/>
          <a:stretch>
            <a:fillRect/>
          </a:stretch>
        </p:blipFill>
        <p:spPr>
          <a:xfrm>
            <a:off x="3118661" y="4571811"/>
            <a:ext cx="419373" cy="391584"/>
          </a:xfrm>
          <a:prstGeom prst="rect">
            <a:avLst/>
          </a:prstGeom>
        </p:spPr>
      </p:pic>
      <p:sp>
        <p:nvSpPr>
          <p:cNvPr id="7" name="Rectángulo 6">
            <a:extLst>
              <a:ext uri="{FF2B5EF4-FFF2-40B4-BE49-F238E27FC236}">
                <a16:creationId xmlns:a16="http://schemas.microsoft.com/office/drawing/2014/main" id="{3236BEE7-5639-483F-87B1-0F64A6CD7BAF}"/>
              </a:ext>
            </a:extLst>
          </p:cNvPr>
          <p:cNvSpPr/>
          <p:nvPr/>
        </p:nvSpPr>
        <p:spPr>
          <a:xfrm>
            <a:off x="574792" y="5429183"/>
            <a:ext cx="8309902" cy="1015663"/>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tres del orden del día, relativo a la presentación del </a:t>
            </a:r>
            <a:r>
              <a:rPr lang="es-MX" sz="1200" i="1" dirty="0"/>
              <a:t>Cuadro de Pensionados,</a:t>
            </a:r>
            <a:r>
              <a:rPr lang="es-MX" sz="1200" dirty="0"/>
              <a:t> el Director General del Instituto de Pensiones del Estado de Jalisco, Héctor Pizano Ramos, con fundamento en lo establecido en el artículo 154 fracción V de la Ley del Instituto de Pensiones del Estado de Jalisco, presenta el </a:t>
            </a:r>
            <a:r>
              <a:rPr lang="es-MX" sz="1200" i="1" dirty="0"/>
              <a:t>Cuadro de Pensionados a efectos abril de 2021</a:t>
            </a:r>
            <a:r>
              <a:rPr lang="es-MX" sz="1200" dirty="0"/>
              <a:t>, con ajuste a partir del día siguiente a aquel en que cada afiliado haya cobrado su último sueldo, de conformidad con el artículo cuarto transitorio de la Ley del Instituto de Pensiones del Estado de Jalisco, conforme al siguiente reporte general:</a:t>
            </a:r>
          </a:p>
        </p:txBody>
      </p:sp>
    </p:spTree>
    <p:extLst>
      <p:ext uri="{BB962C8B-B14F-4D97-AF65-F5344CB8AC3E}">
        <p14:creationId xmlns:p14="http://schemas.microsoft.com/office/powerpoint/2010/main" val="3330287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39756" y="638853"/>
            <a:ext cx="1802295"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2" name="Imagen 1"/>
          <p:cNvPicPr>
            <a:picLocks noChangeAspect="1"/>
          </p:cNvPicPr>
          <p:nvPr/>
        </p:nvPicPr>
        <p:blipFill>
          <a:blip r:embed="rId2"/>
          <a:stretch>
            <a:fillRect/>
          </a:stretch>
        </p:blipFill>
        <p:spPr>
          <a:xfrm>
            <a:off x="2267744" y="654696"/>
            <a:ext cx="4665488" cy="5596911"/>
          </a:xfrm>
          <a:prstGeom prst="rect">
            <a:avLst/>
          </a:prstGeom>
        </p:spPr>
      </p:pic>
      <p:sp>
        <p:nvSpPr>
          <p:cNvPr id="3" name="Marcador de pie de página 2">
            <a:extLst>
              <a:ext uri="{FF2B5EF4-FFF2-40B4-BE49-F238E27FC236}">
                <a16:creationId xmlns:a16="http://schemas.microsoft.com/office/drawing/2014/main" id="{FD2B895F-C2CA-4CF2-A6F2-2F13AABC91FE}"/>
              </a:ext>
            </a:extLst>
          </p:cNvPr>
          <p:cNvSpPr>
            <a:spLocks noGrp="1"/>
          </p:cNvSpPr>
          <p:nvPr>
            <p:ph type="ftr" sz="quarter" idx="11"/>
          </p:nvPr>
        </p:nvSpPr>
        <p:spPr>
          <a:xfrm>
            <a:off x="2895927" y="6435174"/>
            <a:ext cx="3409122"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3724A6C9-573A-4104-8F0D-9E8185A9C382}"/>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30</a:t>
            </a:fld>
            <a:endParaRPr lang="es-MX"/>
          </a:p>
        </p:txBody>
      </p:sp>
      <p:sp>
        <p:nvSpPr>
          <p:cNvPr id="9" name="Título 3">
            <a:extLst>
              <a:ext uri="{FF2B5EF4-FFF2-40B4-BE49-F238E27FC236}">
                <a16:creationId xmlns:a16="http://schemas.microsoft.com/office/drawing/2014/main" id="{DD7D7FE3-CD2D-4DA9-B8FD-57470D10F89A}"/>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3147917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1" y="691861"/>
            <a:ext cx="1921564"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2" name="Imagen 1"/>
          <p:cNvPicPr>
            <a:picLocks noChangeAspect="1"/>
          </p:cNvPicPr>
          <p:nvPr/>
        </p:nvPicPr>
        <p:blipFill>
          <a:blip r:embed="rId2"/>
          <a:stretch>
            <a:fillRect/>
          </a:stretch>
        </p:blipFill>
        <p:spPr>
          <a:xfrm>
            <a:off x="2239256" y="884372"/>
            <a:ext cx="4665488" cy="5089255"/>
          </a:xfrm>
          <a:prstGeom prst="rect">
            <a:avLst/>
          </a:prstGeom>
        </p:spPr>
      </p:pic>
      <p:sp>
        <p:nvSpPr>
          <p:cNvPr id="3" name="Marcador de pie de página 2">
            <a:extLst>
              <a:ext uri="{FF2B5EF4-FFF2-40B4-BE49-F238E27FC236}">
                <a16:creationId xmlns:a16="http://schemas.microsoft.com/office/drawing/2014/main" id="{00C10E27-CC91-45F7-ADFE-9DCA0E7FAD95}"/>
              </a:ext>
            </a:extLst>
          </p:cNvPr>
          <p:cNvSpPr>
            <a:spLocks noGrp="1"/>
          </p:cNvSpPr>
          <p:nvPr>
            <p:ph type="ftr" sz="quarter" idx="11"/>
          </p:nvPr>
        </p:nvSpPr>
        <p:spPr>
          <a:xfrm>
            <a:off x="2840935" y="6439866"/>
            <a:ext cx="3462130" cy="365125"/>
          </a:xfrm>
        </p:spPr>
        <p:txBody>
          <a:bodyPr/>
          <a:lstStyle/>
          <a:p>
            <a:r>
              <a:rPr lang="es-MX"/>
              <a:t>Sesión Ordinaria 03/2021 del 25 de marzo de 2021</a:t>
            </a:r>
          </a:p>
        </p:txBody>
      </p:sp>
      <p:sp>
        <p:nvSpPr>
          <p:cNvPr id="4" name="Marcador de número de diapositiva 3">
            <a:extLst>
              <a:ext uri="{FF2B5EF4-FFF2-40B4-BE49-F238E27FC236}">
                <a16:creationId xmlns:a16="http://schemas.microsoft.com/office/drawing/2014/main" id="{E6118069-0A03-4EF1-A10D-2AC76E29013E}"/>
              </a:ext>
            </a:extLst>
          </p:cNvPr>
          <p:cNvSpPr>
            <a:spLocks noGrp="1"/>
          </p:cNvSpPr>
          <p:nvPr>
            <p:ph type="sldNum" sz="quarter" idx="12"/>
          </p:nvPr>
        </p:nvSpPr>
        <p:spPr>
          <a:xfrm>
            <a:off x="7010760" y="6466371"/>
            <a:ext cx="2133600" cy="365125"/>
          </a:xfrm>
        </p:spPr>
        <p:txBody>
          <a:bodyPr/>
          <a:lstStyle/>
          <a:p>
            <a:fld id="{CF5E58AE-96D2-45FC-96FE-2B21174429C3}" type="slidenum">
              <a:rPr lang="es-MX" smtClean="0"/>
              <a:t>31</a:t>
            </a:fld>
            <a:endParaRPr lang="es-MX"/>
          </a:p>
        </p:txBody>
      </p:sp>
      <p:sp>
        <p:nvSpPr>
          <p:cNvPr id="8" name="Título 3">
            <a:extLst>
              <a:ext uri="{FF2B5EF4-FFF2-40B4-BE49-F238E27FC236}">
                <a16:creationId xmlns:a16="http://schemas.microsoft.com/office/drawing/2014/main" id="{CAE08D96-6200-4FE3-A0E1-28C0134AF3B8}"/>
              </a:ext>
            </a:extLst>
          </p:cNvPr>
          <p:cNvSpPr txBox="1">
            <a:spLocks/>
          </p:cNvSpPr>
          <p:nvPr/>
        </p:nvSpPr>
        <p:spPr>
          <a:xfrm>
            <a:off x="1697366" y="-51001"/>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225259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1" y="691861"/>
            <a:ext cx="1881808"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3" name="Imagen 2"/>
          <p:cNvPicPr>
            <a:picLocks noChangeAspect="1"/>
          </p:cNvPicPr>
          <p:nvPr/>
        </p:nvPicPr>
        <p:blipFill>
          <a:blip r:embed="rId2"/>
          <a:stretch>
            <a:fillRect/>
          </a:stretch>
        </p:blipFill>
        <p:spPr>
          <a:xfrm>
            <a:off x="2239256" y="751113"/>
            <a:ext cx="4665488" cy="5355774"/>
          </a:xfrm>
          <a:prstGeom prst="rect">
            <a:avLst/>
          </a:prstGeom>
        </p:spPr>
      </p:pic>
      <p:sp>
        <p:nvSpPr>
          <p:cNvPr id="2" name="Marcador de pie de página 1">
            <a:extLst>
              <a:ext uri="{FF2B5EF4-FFF2-40B4-BE49-F238E27FC236}">
                <a16:creationId xmlns:a16="http://schemas.microsoft.com/office/drawing/2014/main" id="{60074469-A443-469E-8970-CE343E1551B6}"/>
              </a:ext>
            </a:extLst>
          </p:cNvPr>
          <p:cNvSpPr>
            <a:spLocks noGrp="1"/>
          </p:cNvSpPr>
          <p:nvPr>
            <p:ph type="ftr" sz="quarter" idx="11"/>
          </p:nvPr>
        </p:nvSpPr>
        <p:spPr>
          <a:xfrm>
            <a:off x="2860813" y="6441465"/>
            <a:ext cx="3422374"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1A93A64D-6D23-40EF-A212-1B5D9808F980}"/>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32</a:t>
            </a:fld>
            <a:endParaRPr lang="es-MX"/>
          </a:p>
        </p:txBody>
      </p:sp>
      <p:sp>
        <p:nvSpPr>
          <p:cNvPr id="8" name="Título 3">
            <a:extLst>
              <a:ext uri="{FF2B5EF4-FFF2-40B4-BE49-F238E27FC236}">
                <a16:creationId xmlns:a16="http://schemas.microsoft.com/office/drawing/2014/main" id="{FB816708-A9B3-40C5-99CD-8E2BD2537BE1}"/>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42603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2" name="Imagen 1"/>
          <p:cNvPicPr>
            <a:picLocks noChangeAspect="1"/>
          </p:cNvPicPr>
          <p:nvPr/>
        </p:nvPicPr>
        <p:blipFill>
          <a:blip r:embed="rId2"/>
          <a:stretch>
            <a:fillRect/>
          </a:stretch>
        </p:blipFill>
        <p:spPr>
          <a:xfrm>
            <a:off x="2239256" y="751113"/>
            <a:ext cx="4665488" cy="5355774"/>
          </a:xfrm>
          <a:prstGeom prst="rect">
            <a:avLst/>
          </a:prstGeom>
        </p:spPr>
      </p:pic>
      <p:sp>
        <p:nvSpPr>
          <p:cNvPr id="3" name="Marcador de pie de página 2">
            <a:extLst>
              <a:ext uri="{FF2B5EF4-FFF2-40B4-BE49-F238E27FC236}">
                <a16:creationId xmlns:a16="http://schemas.microsoft.com/office/drawing/2014/main" id="{AF9FF22F-5A8F-462E-B1BB-5043CB2A77E5}"/>
              </a:ext>
            </a:extLst>
          </p:cNvPr>
          <p:cNvSpPr>
            <a:spLocks noGrp="1"/>
          </p:cNvSpPr>
          <p:nvPr>
            <p:ph type="ftr" sz="quarter" idx="11"/>
          </p:nvPr>
        </p:nvSpPr>
        <p:spPr>
          <a:xfrm>
            <a:off x="2854187" y="6428214"/>
            <a:ext cx="3435626"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687AD76C-C384-4FE7-A6C8-7298D3A4F6EE}"/>
              </a:ext>
            </a:extLst>
          </p:cNvPr>
          <p:cNvSpPr>
            <a:spLocks noGrp="1"/>
          </p:cNvSpPr>
          <p:nvPr>
            <p:ph type="sldNum" sz="quarter" idx="12"/>
          </p:nvPr>
        </p:nvSpPr>
        <p:spPr>
          <a:xfrm>
            <a:off x="7010400" y="6444421"/>
            <a:ext cx="2133600" cy="365125"/>
          </a:xfrm>
        </p:spPr>
        <p:txBody>
          <a:bodyPr/>
          <a:lstStyle/>
          <a:p>
            <a:fld id="{CF5E58AE-96D2-45FC-96FE-2B21174429C3}" type="slidenum">
              <a:rPr lang="es-MX" smtClean="0"/>
              <a:t>33</a:t>
            </a:fld>
            <a:endParaRPr lang="es-MX"/>
          </a:p>
        </p:txBody>
      </p:sp>
      <p:sp>
        <p:nvSpPr>
          <p:cNvPr id="8" name="Título 3">
            <a:extLst>
              <a:ext uri="{FF2B5EF4-FFF2-40B4-BE49-F238E27FC236}">
                <a16:creationId xmlns:a16="http://schemas.microsoft.com/office/drawing/2014/main" id="{345D4810-7D8B-4372-9DAE-B4B1F201C062}"/>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37040131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15547"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2" name="Imagen 1"/>
          <p:cNvPicPr>
            <a:picLocks noChangeAspect="1"/>
          </p:cNvPicPr>
          <p:nvPr/>
        </p:nvPicPr>
        <p:blipFill>
          <a:blip r:embed="rId2"/>
          <a:stretch>
            <a:fillRect/>
          </a:stretch>
        </p:blipFill>
        <p:spPr>
          <a:xfrm>
            <a:off x="2239256" y="751113"/>
            <a:ext cx="4665488" cy="5355774"/>
          </a:xfrm>
          <a:prstGeom prst="rect">
            <a:avLst/>
          </a:prstGeom>
        </p:spPr>
      </p:pic>
      <p:sp>
        <p:nvSpPr>
          <p:cNvPr id="3" name="Marcador de pie de página 2">
            <a:extLst>
              <a:ext uri="{FF2B5EF4-FFF2-40B4-BE49-F238E27FC236}">
                <a16:creationId xmlns:a16="http://schemas.microsoft.com/office/drawing/2014/main" id="{1FAE682A-B641-4995-9841-0D05D5BA407E}"/>
              </a:ext>
            </a:extLst>
          </p:cNvPr>
          <p:cNvSpPr>
            <a:spLocks noGrp="1"/>
          </p:cNvSpPr>
          <p:nvPr>
            <p:ph type="ftr" sz="quarter" idx="11"/>
          </p:nvPr>
        </p:nvSpPr>
        <p:spPr>
          <a:xfrm>
            <a:off x="2874065" y="6428213"/>
            <a:ext cx="3395870"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7F1857B6-DB91-4D67-ADB6-4C18ACA0E607}"/>
              </a:ext>
            </a:extLst>
          </p:cNvPr>
          <p:cNvSpPr>
            <a:spLocks noGrp="1"/>
          </p:cNvSpPr>
          <p:nvPr>
            <p:ph type="sldNum" sz="quarter" idx="12"/>
          </p:nvPr>
        </p:nvSpPr>
        <p:spPr>
          <a:xfrm>
            <a:off x="7010400" y="6466371"/>
            <a:ext cx="2133600" cy="365125"/>
          </a:xfrm>
        </p:spPr>
        <p:txBody>
          <a:bodyPr/>
          <a:lstStyle/>
          <a:p>
            <a:fld id="{CF5E58AE-96D2-45FC-96FE-2B21174429C3}" type="slidenum">
              <a:rPr lang="es-MX" smtClean="0"/>
              <a:t>34</a:t>
            </a:fld>
            <a:endParaRPr lang="es-MX"/>
          </a:p>
        </p:txBody>
      </p:sp>
      <p:sp>
        <p:nvSpPr>
          <p:cNvPr id="8" name="Título 3">
            <a:extLst>
              <a:ext uri="{FF2B5EF4-FFF2-40B4-BE49-F238E27FC236}">
                <a16:creationId xmlns:a16="http://schemas.microsoft.com/office/drawing/2014/main" id="{7CCAC7CE-AAF4-4904-AAE1-A76120D656A5}"/>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21076855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02295"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3" name="Imagen 2"/>
          <p:cNvPicPr>
            <a:picLocks noChangeAspect="1"/>
          </p:cNvPicPr>
          <p:nvPr/>
        </p:nvPicPr>
        <p:blipFill>
          <a:blip r:embed="rId2"/>
          <a:stretch>
            <a:fillRect/>
          </a:stretch>
        </p:blipFill>
        <p:spPr>
          <a:xfrm>
            <a:off x="2239256" y="751113"/>
            <a:ext cx="4665488" cy="5355774"/>
          </a:xfrm>
          <a:prstGeom prst="rect">
            <a:avLst/>
          </a:prstGeom>
        </p:spPr>
      </p:pic>
      <p:sp>
        <p:nvSpPr>
          <p:cNvPr id="2" name="Marcador de pie de página 1">
            <a:extLst>
              <a:ext uri="{FF2B5EF4-FFF2-40B4-BE49-F238E27FC236}">
                <a16:creationId xmlns:a16="http://schemas.microsoft.com/office/drawing/2014/main" id="{23CB0EDD-FDD5-4E0F-9600-11FCF92F38CC}"/>
              </a:ext>
            </a:extLst>
          </p:cNvPr>
          <p:cNvSpPr>
            <a:spLocks noGrp="1"/>
          </p:cNvSpPr>
          <p:nvPr>
            <p:ph type="ftr" sz="quarter" idx="11"/>
          </p:nvPr>
        </p:nvSpPr>
        <p:spPr>
          <a:xfrm>
            <a:off x="2867439" y="6432907"/>
            <a:ext cx="3409122"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6CDB5CD9-AC20-40A3-A706-8CFF5C191434}"/>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35</a:t>
            </a:fld>
            <a:endParaRPr lang="es-MX"/>
          </a:p>
        </p:txBody>
      </p:sp>
      <p:sp>
        <p:nvSpPr>
          <p:cNvPr id="8" name="Título 3">
            <a:extLst>
              <a:ext uri="{FF2B5EF4-FFF2-40B4-BE49-F238E27FC236}">
                <a16:creationId xmlns:a16="http://schemas.microsoft.com/office/drawing/2014/main" id="{26B51710-5B92-4FD8-B775-71FC0F58C087}"/>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1768928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239256" y="751113"/>
            <a:ext cx="4665488" cy="5355774"/>
          </a:xfrm>
          <a:prstGeom prst="rect">
            <a:avLst/>
          </a:prstGeom>
        </p:spPr>
      </p:pic>
      <p:sp>
        <p:nvSpPr>
          <p:cNvPr id="3" name="Marcador de pie de página 2">
            <a:extLst>
              <a:ext uri="{FF2B5EF4-FFF2-40B4-BE49-F238E27FC236}">
                <a16:creationId xmlns:a16="http://schemas.microsoft.com/office/drawing/2014/main" id="{782580F2-0777-46A6-B1C3-E621923400C7}"/>
              </a:ext>
            </a:extLst>
          </p:cNvPr>
          <p:cNvSpPr>
            <a:spLocks noGrp="1"/>
          </p:cNvSpPr>
          <p:nvPr>
            <p:ph type="ftr" sz="quarter" idx="11"/>
          </p:nvPr>
        </p:nvSpPr>
        <p:spPr>
          <a:xfrm>
            <a:off x="2867439" y="6433167"/>
            <a:ext cx="3409122" cy="365125"/>
          </a:xfrm>
        </p:spPr>
        <p:txBody>
          <a:bodyPr/>
          <a:lstStyle/>
          <a:p>
            <a:r>
              <a:rPr lang="es-MX"/>
              <a:t>Sesión Ordinaria 03/2021 del 25 de marzo de 2021</a:t>
            </a:r>
            <a:endParaRPr lang="es-MX" dirty="0"/>
          </a:p>
        </p:txBody>
      </p:sp>
      <p:sp>
        <p:nvSpPr>
          <p:cNvPr id="5" name="Marcador de número de diapositiva 4">
            <a:extLst>
              <a:ext uri="{FF2B5EF4-FFF2-40B4-BE49-F238E27FC236}">
                <a16:creationId xmlns:a16="http://schemas.microsoft.com/office/drawing/2014/main" id="{1348ED0A-A2E3-49FF-B2D8-C357072B48D3}"/>
              </a:ext>
            </a:extLst>
          </p:cNvPr>
          <p:cNvSpPr>
            <a:spLocks noGrp="1"/>
          </p:cNvSpPr>
          <p:nvPr>
            <p:ph type="sldNum" sz="quarter" idx="12"/>
          </p:nvPr>
        </p:nvSpPr>
        <p:spPr>
          <a:xfrm>
            <a:off x="6990522" y="6453119"/>
            <a:ext cx="2133600" cy="365125"/>
          </a:xfrm>
        </p:spPr>
        <p:txBody>
          <a:bodyPr/>
          <a:lstStyle/>
          <a:p>
            <a:fld id="{CF5E58AE-96D2-45FC-96FE-2B21174429C3}" type="slidenum">
              <a:rPr lang="es-MX" smtClean="0"/>
              <a:t>36</a:t>
            </a:fld>
            <a:endParaRPr lang="es-MX"/>
          </a:p>
        </p:txBody>
      </p:sp>
      <p:sp>
        <p:nvSpPr>
          <p:cNvPr id="6" name="Título 3">
            <a:extLst>
              <a:ext uri="{FF2B5EF4-FFF2-40B4-BE49-F238E27FC236}">
                <a16:creationId xmlns:a16="http://schemas.microsoft.com/office/drawing/2014/main" id="{C60852BC-9472-46F3-B8F8-E341C20F9A33}"/>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Febrero 2021</a:t>
            </a:r>
          </a:p>
        </p:txBody>
      </p:sp>
      <p:sp>
        <p:nvSpPr>
          <p:cNvPr id="7" name="5 Rectángulo">
            <a:extLst>
              <a:ext uri="{FF2B5EF4-FFF2-40B4-BE49-F238E27FC236}">
                <a16:creationId xmlns:a16="http://schemas.microsoft.com/office/drawing/2014/main" id="{59DCEC0D-DB93-4D58-B24D-2248925E749A}"/>
              </a:ext>
            </a:extLst>
          </p:cNvPr>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spTree>
    <p:extLst>
      <p:ext uri="{BB962C8B-B14F-4D97-AF65-F5344CB8AC3E}">
        <p14:creationId xmlns:p14="http://schemas.microsoft.com/office/powerpoint/2010/main" val="36437278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3" name="Imagen 2"/>
          <p:cNvPicPr>
            <a:picLocks noChangeAspect="1"/>
          </p:cNvPicPr>
          <p:nvPr/>
        </p:nvPicPr>
        <p:blipFill>
          <a:blip r:embed="rId2"/>
          <a:stretch>
            <a:fillRect/>
          </a:stretch>
        </p:blipFill>
        <p:spPr>
          <a:xfrm>
            <a:off x="2239256" y="751113"/>
            <a:ext cx="4665488" cy="5355774"/>
          </a:xfrm>
          <a:prstGeom prst="rect">
            <a:avLst/>
          </a:prstGeom>
        </p:spPr>
      </p:pic>
      <p:sp>
        <p:nvSpPr>
          <p:cNvPr id="2" name="Marcador de pie de página 1">
            <a:extLst>
              <a:ext uri="{FF2B5EF4-FFF2-40B4-BE49-F238E27FC236}">
                <a16:creationId xmlns:a16="http://schemas.microsoft.com/office/drawing/2014/main" id="{DED0498F-67DA-43F0-A5CD-049EB3046E6D}"/>
              </a:ext>
            </a:extLst>
          </p:cNvPr>
          <p:cNvSpPr>
            <a:spLocks noGrp="1"/>
          </p:cNvSpPr>
          <p:nvPr>
            <p:ph type="ftr" sz="quarter" idx="11"/>
          </p:nvPr>
        </p:nvSpPr>
        <p:spPr>
          <a:xfrm>
            <a:off x="2860813" y="6414961"/>
            <a:ext cx="3422374"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E84367D4-0BB7-48FE-B3C9-0E8A55676637}"/>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37</a:t>
            </a:fld>
            <a:endParaRPr lang="es-MX"/>
          </a:p>
        </p:txBody>
      </p:sp>
      <p:sp>
        <p:nvSpPr>
          <p:cNvPr id="8" name="Título 3">
            <a:extLst>
              <a:ext uri="{FF2B5EF4-FFF2-40B4-BE49-F238E27FC236}">
                <a16:creationId xmlns:a16="http://schemas.microsoft.com/office/drawing/2014/main" id="{75E6B4D3-B53E-4F18-947B-D98D0A2C6D01}"/>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5365291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2" name="Imagen 1"/>
          <p:cNvPicPr>
            <a:picLocks noChangeAspect="1"/>
          </p:cNvPicPr>
          <p:nvPr/>
        </p:nvPicPr>
        <p:blipFill>
          <a:blip r:embed="rId2"/>
          <a:stretch>
            <a:fillRect/>
          </a:stretch>
        </p:blipFill>
        <p:spPr>
          <a:xfrm>
            <a:off x="2239256" y="751113"/>
            <a:ext cx="4665488" cy="5355774"/>
          </a:xfrm>
          <a:prstGeom prst="rect">
            <a:avLst/>
          </a:prstGeom>
        </p:spPr>
      </p:pic>
      <p:sp>
        <p:nvSpPr>
          <p:cNvPr id="3" name="Marcador de pie de página 2">
            <a:extLst>
              <a:ext uri="{FF2B5EF4-FFF2-40B4-BE49-F238E27FC236}">
                <a16:creationId xmlns:a16="http://schemas.microsoft.com/office/drawing/2014/main" id="{AFCF9BFC-DE00-4C78-A9F5-E2AA1922394D}"/>
              </a:ext>
            </a:extLst>
          </p:cNvPr>
          <p:cNvSpPr>
            <a:spLocks noGrp="1"/>
          </p:cNvSpPr>
          <p:nvPr>
            <p:ph type="ftr" sz="quarter" idx="11"/>
          </p:nvPr>
        </p:nvSpPr>
        <p:spPr>
          <a:xfrm>
            <a:off x="2867439" y="6459411"/>
            <a:ext cx="3409122" cy="365125"/>
          </a:xfrm>
        </p:spPr>
        <p:txBody>
          <a:bodyPr/>
          <a:lstStyle/>
          <a:p>
            <a:r>
              <a:rPr lang="es-MX"/>
              <a:t>Sesión Ordinaria 03/2021 del 25 de marzo de 2021</a:t>
            </a:r>
          </a:p>
        </p:txBody>
      </p:sp>
      <p:sp>
        <p:nvSpPr>
          <p:cNvPr id="4" name="Marcador de número de diapositiva 3">
            <a:extLst>
              <a:ext uri="{FF2B5EF4-FFF2-40B4-BE49-F238E27FC236}">
                <a16:creationId xmlns:a16="http://schemas.microsoft.com/office/drawing/2014/main" id="{28579268-958E-42A4-A3DE-76401EBA5822}"/>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38</a:t>
            </a:fld>
            <a:endParaRPr lang="es-MX"/>
          </a:p>
        </p:txBody>
      </p:sp>
      <p:sp>
        <p:nvSpPr>
          <p:cNvPr id="8" name="Título 3">
            <a:extLst>
              <a:ext uri="{FF2B5EF4-FFF2-40B4-BE49-F238E27FC236}">
                <a16:creationId xmlns:a16="http://schemas.microsoft.com/office/drawing/2014/main" id="{6DC1AA9C-E895-410D-9301-4DF430EEB233}"/>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15481816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3" name="Imagen 2"/>
          <p:cNvPicPr>
            <a:picLocks noChangeAspect="1"/>
          </p:cNvPicPr>
          <p:nvPr/>
        </p:nvPicPr>
        <p:blipFill>
          <a:blip r:embed="rId2"/>
          <a:stretch>
            <a:fillRect/>
          </a:stretch>
        </p:blipFill>
        <p:spPr>
          <a:xfrm>
            <a:off x="2239256" y="751113"/>
            <a:ext cx="4665488" cy="5355774"/>
          </a:xfrm>
          <a:prstGeom prst="rect">
            <a:avLst/>
          </a:prstGeom>
        </p:spPr>
      </p:pic>
      <p:sp>
        <p:nvSpPr>
          <p:cNvPr id="2" name="Marcador de pie de página 1">
            <a:extLst>
              <a:ext uri="{FF2B5EF4-FFF2-40B4-BE49-F238E27FC236}">
                <a16:creationId xmlns:a16="http://schemas.microsoft.com/office/drawing/2014/main" id="{FEDB8F3F-57C6-419A-9DE4-398DB439EADE}"/>
              </a:ext>
            </a:extLst>
          </p:cNvPr>
          <p:cNvSpPr>
            <a:spLocks noGrp="1"/>
          </p:cNvSpPr>
          <p:nvPr>
            <p:ph type="ftr" sz="quarter" idx="11"/>
          </p:nvPr>
        </p:nvSpPr>
        <p:spPr>
          <a:xfrm>
            <a:off x="2847561" y="6454717"/>
            <a:ext cx="3448878" cy="365125"/>
          </a:xfrm>
        </p:spPr>
        <p:txBody>
          <a:bodyPr/>
          <a:lstStyle/>
          <a:p>
            <a:r>
              <a:rPr lang="es-MX"/>
              <a:t>Sesión Ordinaria 03/2021 del 25 de marzo de 2021</a:t>
            </a:r>
            <a:endParaRPr lang="es-MX" dirty="0"/>
          </a:p>
        </p:txBody>
      </p:sp>
      <p:sp>
        <p:nvSpPr>
          <p:cNvPr id="4" name="Marcador de número de diapositiva 3">
            <a:extLst>
              <a:ext uri="{FF2B5EF4-FFF2-40B4-BE49-F238E27FC236}">
                <a16:creationId xmlns:a16="http://schemas.microsoft.com/office/drawing/2014/main" id="{1F7A8C80-27FE-43BA-8C24-60B2DC653DEF}"/>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39</a:t>
            </a:fld>
            <a:endParaRPr lang="es-MX"/>
          </a:p>
        </p:txBody>
      </p:sp>
      <p:sp>
        <p:nvSpPr>
          <p:cNvPr id="8" name="Título 3">
            <a:extLst>
              <a:ext uri="{FF2B5EF4-FFF2-40B4-BE49-F238E27FC236}">
                <a16:creationId xmlns:a16="http://schemas.microsoft.com/office/drawing/2014/main" id="{4296C1ED-60FF-4992-A9BB-6C634B283888}"/>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2924267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62104846-FB8D-42C7-95CA-54FA02AD8C5A}"/>
              </a:ext>
            </a:extLst>
          </p:cNvPr>
          <p:cNvSpPr>
            <a:spLocks noGrp="1"/>
          </p:cNvSpPr>
          <p:nvPr>
            <p:ph type="sldNum" sz="quarter" idx="4"/>
          </p:nvPr>
        </p:nvSpPr>
        <p:spPr/>
        <p:txBody>
          <a:bodyPr/>
          <a:lstStyle/>
          <a:p>
            <a:fld id="{08DCC1CA-BC64-9342-9FC6-0A703FD15379}" type="slidenum">
              <a:rPr lang="en-US" smtClean="0"/>
              <a:pPr/>
              <a:t>4</a:t>
            </a:fld>
            <a:endParaRPr lang="en-US" dirty="0"/>
          </a:p>
        </p:txBody>
      </p:sp>
      <p:sp>
        <p:nvSpPr>
          <p:cNvPr id="5" name="Título 4">
            <a:extLst>
              <a:ext uri="{FF2B5EF4-FFF2-40B4-BE49-F238E27FC236}">
                <a16:creationId xmlns:a16="http://schemas.microsoft.com/office/drawing/2014/main" id="{99A29BAE-9F9D-4F1D-9100-3D160FBED881}"/>
              </a:ext>
            </a:extLst>
          </p:cNvPr>
          <p:cNvSpPr>
            <a:spLocks noGrp="1"/>
          </p:cNvSpPr>
          <p:nvPr>
            <p:ph type="title"/>
          </p:nvPr>
        </p:nvSpPr>
        <p:spPr/>
        <p:txBody>
          <a:bodyPr/>
          <a:lstStyle/>
          <a:p>
            <a:pPr algn="ctr"/>
            <a:r>
              <a:rPr lang="es-MX" dirty="0"/>
              <a:t>Cuadro de Pensionados</a:t>
            </a:r>
          </a:p>
        </p:txBody>
      </p:sp>
      <p:sp>
        <p:nvSpPr>
          <p:cNvPr id="7" name="Marcador de pie de página 6">
            <a:extLst>
              <a:ext uri="{FF2B5EF4-FFF2-40B4-BE49-F238E27FC236}">
                <a16:creationId xmlns:a16="http://schemas.microsoft.com/office/drawing/2014/main" id="{8A61377D-4180-4E33-95FC-300C7FFE3886}"/>
              </a:ext>
            </a:extLst>
          </p:cNvPr>
          <p:cNvSpPr>
            <a:spLocks noGrp="1"/>
          </p:cNvSpPr>
          <p:nvPr>
            <p:ph type="ftr" sz="quarter" idx="3"/>
          </p:nvPr>
        </p:nvSpPr>
        <p:spPr/>
        <p:txBody>
          <a:bodyPr/>
          <a:lstStyle/>
          <a:p>
            <a:r>
              <a:rPr lang="es-MX"/>
              <a:t>Sesión Ordinaria 03/2021 del 25 de marzo de 2021</a:t>
            </a:r>
            <a:endParaRPr lang="es-MX" dirty="0"/>
          </a:p>
        </p:txBody>
      </p:sp>
      <p:sp>
        <p:nvSpPr>
          <p:cNvPr id="8" name="6 CuadroTexto">
            <a:extLst>
              <a:ext uri="{FF2B5EF4-FFF2-40B4-BE49-F238E27FC236}">
                <a16:creationId xmlns:a16="http://schemas.microsoft.com/office/drawing/2014/main" id="{9E1BF175-4AC7-4E7B-BC0D-F2ACAE9923EA}"/>
              </a:ext>
            </a:extLst>
          </p:cNvPr>
          <p:cNvSpPr txBox="1"/>
          <p:nvPr/>
        </p:nvSpPr>
        <p:spPr>
          <a:xfrm>
            <a:off x="-3111" y="6100938"/>
            <a:ext cx="9144000" cy="461665"/>
          </a:xfrm>
          <a:prstGeom prst="rect">
            <a:avLst/>
          </a:prstGeom>
          <a:noFill/>
        </p:spPr>
        <p:txBody>
          <a:bodyPr wrap="square" rtlCol="0">
            <a:spAutoFit/>
          </a:bodyPr>
          <a:lstStyle/>
          <a:p>
            <a:pPr marL="285750" indent="-285750" algn="just">
              <a:buFont typeface="Wingdings" panose="05000000000000000000" pitchFamily="2" charset="2"/>
              <a:buChar char="ü"/>
            </a:pPr>
            <a:r>
              <a:rPr lang="es-MX" sz="12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200" i="1" dirty="0">
                <a:solidFill>
                  <a:schemeClr val="tx1">
                    <a:lumMod val="85000"/>
                    <a:lumOff val="15000"/>
                  </a:schemeClr>
                </a:solidFill>
                <a:cs typeface="Arial" pitchFamily="34" charset="0"/>
              </a:rPr>
              <a:t>autorización de las pensiones y pagos únicos con efectos al 1 de abril de 2021.</a:t>
            </a:r>
            <a:r>
              <a:rPr lang="es-MX" sz="1200" dirty="0">
                <a:solidFill>
                  <a:schemeClr val="tx1">
                    <a:lumMod val="85000"/>
                    <a:lumOff val="15000"/>
                  </a:schemeClr>
                </a:solidFill>
                <a:cs typeface="Arial" pitchFamily="34" charset="0"/>
              </a:rPr>
              <a:t> </a:t>
            </a:r>
          </a:p>
        </p:txBody>
      </p:sp>
      <p:pic>
        <p:nvPicPr>
          <p:cNvPr id="17" name="Imagen 16">
            <a:extLst>
              <a:ext uri="{FF2B5EF4-FFF2-40B4-BE49-F238E27FC236}">
                <a16:creationId xmlns:a16="http://schemas.microsoft.com/office/drawing/2014/main" id="{AE2A7EC4-5097-46EF-8C89-26C70F27796E}"/>
              </a:ext>
            </a:extLst>
          </p:cNvPr>
          <p:cNvPicPr>
            <a:picLocks noChangeAspect="1"/>
          </p:cNvPicPr>
          <p:nvPr/>
        </p:nvPicPr>
        <p:blipFill>
          <a:blip r:embed="rId2"/>
          <a:stretch>
            <a:fillRect/>
          </a:stretch>
        </p:blipFill>
        <p:spPr>
          <a:xfrm>
            <a:off x="94394" y="662518"/>
            <a:ext cx="8380585" cy="5314212"/>
          </a:xfrm>
          <a:prstGeom prst="rect">
            <a:avLst/>
          </a:prstGeom>
        </p:spPr>
      </p:pic>
      <p:pic>
        <p:nvPicPr>
          <p:cNvPr id="9" name="5 Imagen" descr="Dctos.png">
            <a:hlinkClick r:id="rId3" action="ppaction://hlinkpres?slideindex=1&amp;slidetitle="/>
            <a:extLst>
              <a:ext uri="{FF2B5EF4-FFF2-40B4-BE49-F238E27FC236}">
                <a16:creationId xmlns:a16="http://schemas.microsoft.com/office/drawing/2014/main" id="{518E24FB-A4B3-453F-BDC9-C32AFC01A21F}"/>
              </a:ext>
            </a:extLst>
          </p:cNvPr>
          <p:cNvPicPr>
            <a:picLocks noChangeAspect="1"/>
          </p:cNvPicPr>
          <p:nvPr/>
        </p:nvPicPr>
        <p:blipFill>
          <a:blip r:embed="rId4" cstate="print"/>
          <a:stretch>
            <a:fillRect/>
          </a:stretch>
        </p:blipFill>
        <p:spPr>
          <a:xfrm>
            <a:off x="8620741" y="1545086"/>
            <a:ext cx="390190" cy="364335"/>
          </a:xfrm>
          <a:prstGeom prst="rect">
            <a:avLst/>
          </a:prstGeom>
        </p:spPr>
      </p:pic>
      <p:sp>
        <p:nvSpPr>
          <p:cNvPr id="10" name="17 CuadroTexto">
            <a:extLst>
              <a:ext uri="{FF2B5EF4-FFF2-40B4-BE49-F238E27FC236}">
                <a16:creationId xmlns:a16="http://schemas.microsoft.com/office/drawing/2014/main" id="{62660DB9-D0C7-4418-A47C-4A8E1103BA8A}"/>
              </a:ext>
            </a:extLst>
          </p:cNvPr>
          <p:cNvSpPr txBox="1"/>
          <p:nvPr/>
        </p:nvSpPr>
        <p:spPr>
          <a:xfrm>
            <a:off x="8412618" y="1876819"/>
            <a:ext cx="792088" cy="215444"/>
          </a:xfrm>
          <a:prstGeom prst="rect">
            <a:avLst/>
          </a:prstGeom>
          <a:noFill/>
        </p:spPr>
        <p:txBody>
          <a:bodyPr wrap="square" rtlCol="0">
            <a:spAutoFit/>
          </a:bodyPr>
          <a:lstStyle/>
          <a:p>
            <a:pPr algn="ctr"/>
            <a:r>
              <a:rPr lang="es-MX" sz="800" b="1" dirty="0">
                <a:solidFill>
                  <a:schemeClr val="bg1">
                    <a:lumMod val="50000"/>
                  </a:schemeClr>
                </a:solidFill>
              </a:rPr>
              <a:t>Estadística</a:t>
            </a:r>
          </a:p>
        </p:txBody>
      </p:sp>
      <p:pic>
        <p:nvPicPr>
          <p:cNvPr id="11" name="5 Imagen" descr="Dctos.png">
            <a:hlinkClick r:id="rId5" action="ppaction://hlinkfile"/>
            <a:extLst>
              <a:ext uri="{FF2B5EF4-FFF2-40B4-BE49-F238E27FC236}">
                <a16:creationId xmlns:a16="http://schemas.microsoft.com/office/drawing/2014/main" id="{5FC95203-A73F-41BB-9C43-F3E659873BD0}"/>
              </a:ext>
            </a:extLst>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8589119" y="2140314"/>
            <a:ext cx="420077" cy="392242"/>
          </a:xfrm>
          <a:prstGeom prst="rect">
            <a:avLst/>
          </a:prstGeom>
        </p:spPr>
      </p:pic>
      <p:sp>
        <p:nvSpPr>
          <p:cNvPr id="12" name="17 CuadroTexto">
            <a:extLst>
              <a:ext uri="{FF2B5EF4-FFF2-40B4-BE49-F238E27FC236}">
                <a16:creationId xmlns:a16="http://schemas.microsoft.com/office/drawing/2014/main" id="{A095586B-8B46-4F77-8D9B-1DDEEA4EED52}"/>
              </a:ext>
            </a:extLst>
          </p:cNvPr>
          <p:cNvSpPr txBox="1"/>
          <p:nvPr/>
        </p:nvSpPr>
        <p:spPr>
          <a:xfrm>
            <a:off x="8380965" y="2478608"/>
            <a:ext cx="855394" cy="215444"/>
          </a:xfrm>
          <a:prstGeom prst="rect">
            <a:avLst/>
          </a:prstGeom>
          <a:noFill/>
        </p:spPr>
        <p:txBody>
          <a:bodyPr wrap="square" rtlCol="0">
            <a:spAutoFit/>
          </a:bodyPr>
          <a:lstStyle/>
          <a:p>
            <a:pPr algn="ctr"/>
            <a:r>
              <a:rPr lang="es-MX" sz="800" b="1" dirty="0">
                <a:solidFill>
                  <a:schemeClr val="bg1">
                    <a:lumMod val="50000"/>
                  </a:schemeClr>
                </a:solidFill>
              </a:rPr>
              <a:t>Altas y Bajas</a:t>
            </a:r>
          </a:p>
        </p:txBody>
      </p:sp>
      <p:pic>
        <p:nvPicPr>
          <p:cNvPr id="13" name="5 Imagen" descr="Dctos.png">
            <a:hlinkClick r:id="rId7" action="ppaction://hlinkpres?slideindex=1&amp;slidetitle="/>
            <a:extLst>
              <a:ext uri="{FF2B5EF4-FFF2-40B4-BE49-F238E27FC236}">
                <a16:creationId xmlns:a16="http://schemas.microsoft.com/office/drawing/2014/main" id="{00946B9C-2CC9-4C71-8788-C7D5756209C6}"/>
              </a:ext>
            </a:extLst>
          </p:cNvPr>
          <p:cNvPicPr>
            <a:picLocks noChangeAspect="1"/>
          </p:cNvPicPr>
          <p:nvPr/>
        </p:nvPicPr>
        <p:blipFill>
          <a:blip r:embed="rId6" cstate="print">
            <a:clrChange>
              <a:clrFrom>
                <a:srgbClr val="FEFEFE"/>
              </a:clrFrom>
              <a:clrTo>
                <a:srgbClr val="FEFEFE">
                  <a:alpha val="0"/>
                </a:srgbClr>
              </a:clrTo>
            </a:clrChange>
          </a:blip>
          <a:stretch>
            <a:fillRect/>
          </a:stretch>
        </p:blipFill>
        <p:spPr>
          <a:xfrm>
            <a:off x="8568008" y="943331"/>
            <a:ext cx="441188" cy="396876"/>
          </a:xfrm>
          <a:prstGeom prst="rect">
            <a:avLst/>
          </a:prstGeom>
        </p:spPr>
      </p:pic>
      <p:sp>
        <p:nvSpPr>
          <p:cNvPr id="14" name="17 CuadroTexto">
            <a:extLst>
              <a:ext uri="{FF2B5EF4-FFF2-40B4-BE49-F238E27FC236}">
                <a16:creationId xmlns:a16="http://schemas.microsoft.com/office/drawing/2014/main" id="{8E93942B-7B5D-49A1-937F-651359E64153}"/>
              </a:ext>
            </a:extLst>
          </p:cNvPr>
          <p:cNvSpPr txBox="1"/>
          <p:nvPr/>
        </p:nvSpPr>
        <p:spPr>
          <a:xfrm>
            <a:off x="8417417" y="1286630"/>
            <a:ext cx="792088" cy="215444"/>
          </a:xfrm>
          <a:prstGeom prst="rect">
            <a:avLst/>
          </a:prstGeom>
          <a:noFill/>
        </p:spPr>
        <p:txBody>
          <a:bodyPr wrap="square" rtlCol="0">
            <a:spAutoFit/>
          </a:bodyPr>
          <a:lstStyle/>
          <a:p>
            <a:pPr algn="ctr"/>
            <a:r>
              <a:rPr lang="es-MX" sz="800" b="1" dirty="0">
                <a:solidFill>
                  <a:schemeClr val="bg1">
                    <a:lumMod val="50000"/>
                  </a:schemeClr>
                </a:solidFill>
              </a:rPr>
              <a:t>&gt;$50,000</a:t>
            </a:r>
          </a:p>
        </p:txBody>
      </p:sp>
      <p:pic>
        <p:nvPicPr>
          <p:cNvPr id="15" name="5 Imagen" descr="Dctos.png">
            <a:hlinkClick r:id="rId8" action="ppaction://hlinkpres?slideindex=1&amp;slidetitle="/>
            <a:extLst>
              <a:ext uri="{FF2B5EF4-FFF2-40B4-BE49-F238E27FC236}">
                <a16:creationId xmlns:a16="http://schemas.microsoft.com/office/drawing/2014/main" id="{21E0033C-F0E8-4148-8F4B-88B6122D8986}"/>
              </a:ext>
            </a:extLst>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8620741" y="2684988"/>
            <a:ext cx="388455" cy="391584"/>
          </a:xfrm>
          <a:prstGeom prst="rect">
            <a:avLst/>
          </a:prstGeom>
        </p:spPr>
      </p:pic>
      <p:sp>
        <p:nvSpPr>
          <p:cNvPr id="16" name="17 CuadroTexto">
            <a:extLst>
              <a:ext uri="{FF2B5EF4-FFF2-40B4-BE49-F238E27FC236}">
                <a16:creationId xmlns:a16="http://schemas.microsoft.com/office/drawing/2014/main" id="{B1AB5C4C-518D-49E7-8AD4-703BE22D2F89}"/>
              </a:ext>
            </a:extLst>
          </p:cNvPr>
          <p:cNvSpPr txBox="1"/>
          <p:nvPr/>
        </p:nvSpPr>
        <p:spPr>
          <a:xfrm>
            <a:off x="8389067" y="3120198"/>
            <a:ext cx="880042" cy="338554"/>
          </a:xfrm>
          <a:prstGeom prst="rect">
            <a:avLst/>
          </a:prstGeom>
          <a:noFill/>
        </p:spPr>
        <p:txBody>
          <a:bodyPr wrap="square" rtlCol="0">
            <a:spAutoFit/>
          </a:bodyPr>
          <a:lstStyle/>
          <a:p>
            <a:pPr algn="ctr"/>
            <a:r>
              <a:rPr lang="es-MX" sz="800" b="1" dirty="0">
                <a:solidFill>
                  <a:schemeClr val="bg1">
                    <a:lumMod val="50000"/>
                  </a:schemeClr>
                </a:solidFill>
              </a:rPr>
              <a:t>Comparativo Altas y Bajas</a:t>
            </a:r>
          </a:p>
        </p:txBody>
      </p:sp>
    </p:spTree>
    <p:extLst>
      <p:ext uri="{BB962C8B-B14F-4D97-AF65-F5344CB8AC3E}">
        <p14:creationId xmlns:p14="http://schemas.microsoft.com/office/powerpoint/2010/main" val="1358509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4" name="Imagen 3"/>
          <p:cNvPicPr>
            <a:picLocks noChangeAspect="1"/>
          </p:cNvPicPr>
          <p:nvPr/>
        </p:nvPicPr>
        <p:blipFill>
          <a:blip r:embed="rId2"/>
          <a:stretch>
            <a:fillRect/>
          </a:stretch>
        </p:blipFill>
        <p:spPr>
          <a:xfrm>
            <a:off x="2255355" y="880205"/>
            <a:ext cx="4665488" cy="4822735"/>
          </a:xfrm>
          <a:prstGeom prst="rect">
            <a:avLst/>
          </a:prstGeom>
        </p:spPr>
      </p:pic>
      <p:sp>
        <p:nvSpPr>
          <p:cNvPr id="2" name="Marcador de pie de página 1">
            <a:extLst>
              <a:ext uri="{FF2B5EF4-FFF2-40B4-BE49-F238E27FC236}">
                <a16:creationId xmlns:a16="http://schemas.microsoft.com/office/drawing/2014/main" id="{4253DACC-8FA3-4C0D-8A30-9A2C3A129315}"/>
              </a:ext>
            </a:extLst>
          </p:cNvPr>
          <p:cNvSpPr>
            <a:spLocks noGrp="1"/>
          </p:cNvSpPr>
          <p:nvPr>
            <p:ph type="ftr" sz="quarter" idx="11"/>
          </p:nvPr>
        </p:nvSpPr>
        <p:spPr>
          <a:xfrm>
            <a:off x="2857500" y="6449114"/>
            <a:ext cx="3429000" cy="365125"/>
          </a:xfrm>
        </p:spPr>
        <p:txBody>
          <a:bodyPr/>
          <a:lstStyle/>
          <a:p>
            <a:r>
              <a:rPr lang="es-MX"/>
              <a:t>Sesión Ordinaria 03/2021 del 25 de marzo de 2021</a:t>
            </a:r>
            <a:endParaRPr lang="es-MX" dirty="0"/>
          </a:p>
        </p:txBody>
      </p:sp>
      <p:sp>
        <p:nvSpPr>
          <p:cNvPr id="3" name="Marcador de número de diapositiva 2">
            <a:extLst>
              <a:ext uri="{FF2B5EF4-FFF2-40B4-BE49-F238E27FC236}">
                <a16:creationId xmlns:a16="http://schemas.microsoft.com/office/drawing/2014/main" id="{45F733D2-03FA-41E7-9EC4-8E0A62B224A3}"/>
              </a:ext>
            </a:extLst>
          </p:cNvPr>
          <p:cNvSpPr>
            <a:spLocks noGrp="1"/>
          </p:cNvSpPr>
          <p:nvPr>
            <p:ph type="sldNum" sz="quarter" idx="12"/>
          </p:nvPr>
        </p:nvSpPr>
        <p:spPr>
          <a:xfrm>
            <a:off x="7010400" y="6439867"/>
            <a:ext cx="2133600" cy="365125"/>
          </a:xfrm>
        </p:spPr>
        <p:txBody>
          <a:bodyPr/>
          <a:lstStyle/>
          <a:p>
            <a:fld id="{CF5E58AE-96D2-45FC-96FE-2B21174429C3}" type="slidenum">
              <a:rPr lang="es-MX" smtClean="0"/>
              <a:t>40</a:t>
            </a:fld>
            <a:endParaRPr lang="es-MX"/>
          </a:p>
        </p:txBody>
      </p:sp>
      <p:sp>
        <p:nvSpPr>
          <p:cNvPr id="8" name="CuadroTexto 7">
            <a:extLst>
              <a:ext uri="{FF2B5EF4-FFF2-40B4-BE49-F238E27FC236}">
                <a16:creationId xmlns:a16="http://schemas.microsoft.com/office/drawing/2014/main" id="{38B285C2-D871-42DA-A0AA-75F58AC46FD2}"/>
              </a:ext>
            </a:extLst>
          </p:cNvPr>
          <p:cNvSpPr txBox="1"/>
          <p:nvPr/>
        </p:nvSpPr>
        <p:spPr>
          <a:xfrm>
            <a:off x="489398" y="5981375"/>
            <a:ext cx="8197402" cy="461665"/>
          </a:xfrm>
          <a:prstGeom prst="rect">
            <a:avLst/>
          </a:prstGeom>
          <a:noFill/>
        </p:spPr>
        <p:txBody>
          <a:bodyPr wrap="square" rtlCol="0">
            <a:spAutoFit/>
          </a:bodyPr>
          <a:lstStyle/>
          <a:p>
            <a:pPr marL="285750" indent="-285750">
              <a:buFont typeface="Wingdings" panose="05000000000000000000" pitchFamily="2" charset="2"/>
              <a:buChar char="ü"/>
            </a:pPr>
            <a:r>
              <a:rPr lang="es-MX" sz="1200" dirty="0"/>
              <a:t>Una vez presentado el Reporte de la </a:t>
            </a:r>
            <a:r>
              <a:rPr lang="es-MX" sz="1200" i="1" dirty="0"/>
              <a:t>Cartera de Inversiones Financieras al mes de febrero de 2020,</a:t>
            </a:r>
            <a:r>
              <a:rPr lang="es-MX" sz="1200" dirty="0"/>
              <a:t> los miembros del Consejo Directivo </a:t>
            </a:r>
            <a:r>
              <a:rPr lang="es-MX" sz="1200" i="1" dirty="0"/>
              <a:t>quedan enterados del mismo.</a:t>
            </a:r>
          </a:p>
        </p:txBody>
      </p:sp>
      <p:sp>
        <p:nvSpPr>
          <p:cNvPr id="9" name="Título 3">
            <a:extLst>
              <a:ext uri="{FF2B5EF4-FFF2-40B4-BE49-F238E27FC236}">
                <a16:creationId xmlns:a16="http://schemas.microsoft.com/office/drawing/2014/main" id="{E4FC4A66-C8B4-492B-A209-DADDAA006A06}"/>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a:t>Reporte de la Cartera de Inversiones </a:t>
            </a:r>
            <a:br>
              <a:rPr lang="es-MX" sz="2300"/>
            </a:br>
            <a:r>
              <a:rPr lang="es-MX" sz="2300"/>
              <a:t>Febrero 2021</a:t>
            </a:r>
            <a:endParaRPr lang="es-MX" sz="2300" dirty="0"/>
          </a:p>
        </p:txBody>
      </p:sp>
    </p:spTree>
    <p:extLst>
      <p:ext uri="{BB962C8B-B14F-4D97-AF65-F5344CB8AC3E}">
        <p14:creationId xmlns:p14="http://schemas.microsoft.com/office/powerpoint/2010/main" val="42371224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3AA28B-54F5-4131-9E11-54540DF53755}"/>
              </a:ext>
            </a:extLst>
          </p:cNvPr>
          <p:cNvSpPr>
            <a:spLocks noGrp="1"/>
          </p:cNvSpPr>
          <p:nvPr>
            <p:ph type="ctrTitle"/>
          </p:nvPr>
        </p:nvSpPr>
        <p:spPr>
          <a:xfrm>
            <a:off x="457200" y="2693987"/>
            <a:ext cx="5742296" cy="1470025"/>
          </a:xfrm>
        </p:spPr>
        <p:txBody>
          <a:bodyPr/>
          <a:lstStyle/>
          <a:p>
            <a:r>
              <a:rPr lang="es-MX" dirty="0"/>
              <a:t>6. Reporte de Adeudos</a:t>
            </a:r>
            <a:br>
              <a:rPr lang="es-MX" dirty="0"/>
            </a:br>
            <a:r>
              <a:rPr lang="es-MX" dirty="0"/>
              <a:t>Entidades Públicas</a:t>
            </a:r>
          </a:p>
        </p:txBody>
      </p:sp>
      <p:sp>
        <p:nvSpPr>
          <p:cNvPr id="3" name="Subtítulo 2">
            <a:extLst>
              <a:ext uri="{FF2B5EF4-FFF2-40B4-BE49-F238E27FC236}">
                <a16:creationId xmlns:a16="http://schemas.microsoft.com/office/drawing/2014/main" id="{F389D6DD-754C-497C-B6EC-02C4292713C9}"/>
              </a:ext>
            </a:extLst>
          </p:cNvPr>
          <p:cNvSpPr>
            <a:spLocks noGrp="1"/>
          </p:cNvSpPr>
          <p:nvPr>
            <p:ph type="subTitle" idx="1"/>
          </p:nvPr>
        </p:nvSpPr>
        <p:spPr>
          <a:xfrm>
            <a:off x="457200" y="4053385"/>
            <a:ext cx="5742296" cy="1321866"/>
          </a:xfrm>
        </p:spPr>
        <p:txBody>
          <a:bodyPr/>
          <a:lstStyle/>
          <a:p>
            <a:r>
              <a:rPr lang="es-MX" dirty="0"/>
              <a:t>Febrero 2021</a:t>
            </a:r>
          </a:p>
        </p:txBody>
      </p:sp>
      <p:sp>
        <p:nvSpPr>
          <p:cNvPr id="4" name="Marcador de pie de página 3">
            <a:extLst>
              <a:ext uri="{FF2B5EF4-FFF2-40B4-BE49-F238E27FC236}">
                <a16:creationId xmlns:a16="http://schemas.microsoft.com/office/drawing/2014/main" id="{6C6B2A6D-EC3C-4F84-853D-00CE4DCB3BBC}"/>
              </a:ext>
            </a:extLst>
          </p:cNvPr>
          <p:cNvSpPr>
            <a:spLocks noGrp="1"/>
          </p:cNvSpPr>
          <p:nvPr>
            <p:ph type="ftr" sz="quarter" idx="11"/>
          </p:nvPr>
        </p:nvSpPr>
        <p:spPr/>
        <p:txBody>
          <a:bodyPr/>
          <a:lstStyle/>
          <a:p>
            <a:r>
              <a:rPr lang="es-MX"/>
              <a:t>Sesión Ordinaria 03/2021 del 25 de marzo de 2021</a:t>
            </a:r>
            <a:endParaRPr lang="en-US" dirty="0"/>
          </a:p>
        </p:txBody>
      </p:sp>
      <p:sp>
        <p:nvSpPr>
          <p:cNvPr id="5" name="Marcador de número de diapositiva 4">
            <a:extLst>
              <a:ext uri="{FF2B5EF4-FFF2-40B4-BE49-F238E27FC236}">
                <a16:creationId xmlns:a16="http://schemas.microsoft.com/office/drawing/2014/main" id="{3BA1CDD9-611B-418A-99F3-56020128304D}"/>
              </a:ext>
            </a:extLst>
          </p:cNvPr>
          <p:cNvSpPr>
            <a:spLocks noGrp="1"/>
          </p:cNvSpPr>
          <p:nvPr>
            <p:ph type="sldNum" sz="quarter" idx="12"/>
          </p:nvPr>
        </p:nvSpPr>
        <p:spPr/>
        <p:txBody>
          <a:bodyPr/>
          <a:lstStyle/>
          <a:p>
            <a:fld id="{08DCC1CA-BC64-9342-9FC6-0A703FD15379}" type="slidenum">
              <a:rPr lang="en-US" smtClean="0"/>
              <a:t>41</a:t>
            </a:fld>
            <a:endParaRPr lang="en-US" dirty="0"/>
          </a:p>
        </p:txBody>
      </p:sp>
      <p:sp>
        <p:nvSpPr>
          <p:cNvPr id="6" name="Rectángulo 5">
            <a:extLst>
              <a:ext uri="{FF2B5EF4-FFF2-40B4-BE49-F238E27FC236}">
                <a16:creationId xmlns:a16="http://schemas.microsoft.com/office/drawing/2014/main" id="{27893931-8E51-4432-B57E-024C6DA57E45}"/>
              </a:ext>
            </a:extLst>
          </p:cNvPr>
          <p:cNvSpPr/>
          <p:nvPr/>
        </p:nvSpPr>
        <p:spPr>
          <a:xfrm>
            <a:off x="559558" y="5596661"/>
            <a:ext cx="8363355"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seis del orden del día, relativo a la presentación del </a:t>
            </a:r>
            <a:r>
              <a:rPr lang="es-MX" sz="1200" i="1" dirty="0"/>
              <a:t>Reporte de Adeudos de Entidades Públicas</a:t>
            </a:r>
            <a:r>
              <a:rPr lang="es-MX" sz="1200" dirty="0"/>
              <a:t>, el Director General del Instituto de Pensiones del Estado de Jalisco, Héctor Pizano Ramos, con fundamento en lo establecido en el artículo 154 fracción XXII de la Ley del Instituto de Pensiones del Estado de Jalisco, presenta el </a:t>
            </a:r>
            <a:r>
              <a:rPr lang="es-MX" sz="1200" i="1" dirty="0"/>
              <a:t>Reporte de Adeudos de Entidades Públicas </a:t>
            </a:r>
            <a:r>
              <a:rPr lang="es-MX" sz="1200" i="1"/>
              <a:t>a febrero </a:t>
            </a:r>
            <a:r>
              <a:rPr lang="es-MX" sz="1200" i="1" dirty="0"/>
              <a:t>de 2021</a:t>
            </a:r>
            <a:r>
              <a:rPr lang="es-MX" sz="1200" dirty="0"/>
              <a:t>, conforme al siguiente reporte general:</a:t>
            </a:r>
          </a:p>
        </p:txBody>
      </p:sp>
    </p:spTree>
    <p:extLst>
      <p:ext uri="{BB962C8B-B14F-4D97-AF65-F5344CB8AC3E}">
        <p14:creationId xmlns:p14="http://schemas.microsoft.com/office/powerpoint/2010/main" val="4098755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7363F9A-1D9B-48C6-B1D0-8A21CCFD1B98}"/>
              </a:ext>
            </a:extLst>
          </p:cNvPr>
          <p:cNvSpPr>
            <a:spLocks noGrp="1"/>
          </p:cNvSpPr>
          <p:nvPr>
            <p:ph type="sldNum" sz="quarter" idx="4"/>
          </p:nvPr>
        </p:nvSpPr>
        <p:spPr/>
        <p:txBody>
          <a:bodyPr/>
          <a:lstStyle/>
          <a:p>
            <a:fld id="{08DCC1CA-BC64-9342-9FC6-0A703FD15379}" type="slidenum">
              <a:rPr lang="en-US" smtClean="0"/>
              <a:pPr/>
              <a:t>42</a:t>
            </a:fld>
            <a:endParaRPr lang="en-US" dirty="0"/>
          </a:p>
        </p:txBody>
      </p:sp>
      <p:sp>
        <p:nvSpPr>
          <p:cNvPr id="4" name="Título 3">
            <a:extLst>
              <a:ext uri="{FF2B5EF4-FFF2-40B4-BE49-F238E27FC236}">
                <a16:creationId xmlns:a16="http://schemas.microsoft.com/office/drawing/2014/main" id="{276498F4-D0A1-4AEE-8940-3B75E0A5C8C5}"/>
              </a:ext>
            </a:extLst>
          </p:cNvPr>
          <p:cNvSpPr>
            <a:spLocks noGrp="1"/>
          </p:cNvSpPr>
          <p:nvPr>
            <p:ph type="title"/>
          </p:nvPr>
        </p:nvSpPr>
        <p:spPr>
          <a:xfrm>
            <a:off x="1697366" y="28511"/>
            <a:ext cx="6742300" cy="489346"/>
          </a:xfrm>
        </p:spPr>
        <p:txBody>
          <a:bodyPr/>
          <a:lstStyle/>
          <a:p>
            <a:pPr algn="ctr"/>
            <a:r>
              <a:rPr lang="es-MX" sz="2200" dirty="0"/>
              <a:t>Reporte de Adeudos Entidades Públicas Patronales Febrero 2021</a:t>
            </a:r>
          </a:p>
        </p:txBody>
      </p:sp>
      <p:sp>
        <p:nvSpPr>
          <p:cNvPr id="5" name="Marcador de pie de página 4">
            <a:extLst>
              <a:ext uri="{FF2B5EF4-FFF2-40B4-BE49-F238E27FC236}">
                <a16:creationId xmlns:a16="http://schemas.microsoft.com/office/drawing/2014/main" id="{AEB994AF-DD05-481E-B482-E74C01BE4060}"/>
              </a:ext>
            </a:extLst>
          </p:cNvPr>
          <p:cNvSpPr>
            <a:spLocks noGrp="1"/>
          </p:cNvSpPr>
          <p:nvPr>
            <p:ph type="ftr" sz="quarter" idx="3"/>
          </p:nvPr>
        </p:nvSpPr>
        <p:spPr/>
        <p:txBody>
          <a:bodyPr/>
          <a:lstStyle/>
          <a:p>
            <a:r>
              <a:rPr lang="es-MX"/>
              <a:t>Sesión Ordinaria 03/2021 del 25 de marzo de 2021</a:t>
            </a:r>
            <a:endParaRPr lang="es-MX" dirty="0"/>
          </a:p>
        </p:txBody>
      </p:sp>
      <p:sp>
        <p:nvSpPr>
          <p:cNvPr id="6" name="Marcador de texto 2">
            <a:extLst>
              <a:ext uri="{FF2B5EF4-FFF2-40B4-BE49-F238E27FC236}">
                <a16:creationId xmlns:a16="http://schemas.microsoft.com/office/drawing/2014/main" id="{4C4E9BBA-50C5-432D-A928-B23F0698B8A5}"/>
              </a:ext>
            </a:extLst>
          </p:cNvPr>
          <p:cNvSpPr txBox="1">
            <a:spLocks/>
          </p:cNvSpPr>
          <p:nvPr/>
        </p:nvSpPr>
        <p:spPr>
          <a:xfrm>
            <a:off x="0" y="69052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Comportamiento de Adeudos EPP 2021</a:t>
            </a:r>
          </a:p>
        </p:txBody>
      </p:sp>
      <p:graphicFrame>
        <p:nvGraphicFramePr>
          <p:cNvPr id="7" name="Gráfico 6">
            <a:extLst>
              <a:ext uri="{FF2B5EF4-FFF2-40B4-BE49-F238E27FC236}">
                <a16:creationId xmlns:a16="http://schemas.microsoft.com/office/drawing/2014/main" id="{C6A55E93-98DF-4286-82DA-95C737FD2E14}"/>
              </a:ext>
            </a:extLst>
          </p:cNvPr>
          <p:cNvGraphicFramePr>
            <a:graphicFrameLocks/>
          </p:cNvGraphicFramePr>
          <p:nvPr>
            <p:extLst>
              <p:ext uri="{D42A27DB-BD31-4B8C-83A1-F6EECF244321}">
                <p14:modId xmlns:p14="http://schemas.microsoft.com/office/powerpoint/2010/main" val="636385042"/>
              </p:ext>
            </p:extLst>
          </p:nvPr>
        </p:nvGraphicFramePr>
        <p:xfrm>
          <a:off x="1272088" y="910143"/>
          <a:ext cx="6639459" cy="3486149"/>
        </p:xfrm>
        <a:graphic>
          <a:graphicData uri="http://schemas.openxmlformats.org/drawingml/2006/chart">
            <c:chart xmlns:c="http://schemas.openxmlformats.org/drawingml/2006/chart" xmlns:r="http://schemas.openxmlformats.org/officeDocument/2006/relationships" r:id="rId2"/>
          </a:graphicData>
        </a:graphic>
      </p:graphicFrame>
      <p:pic>
        <p:nvPicPr>
          <p:cNvPr id="8" name="Imagen 7">
            <a:extLst>
              <a:ext uri="{FF2B5EF4-FFF2-40B4-BE49-F238E27FC236}">
                <a16:creationId xmlns:a16="http://schemas.microsoft.com/office/drawing/2014/main" id="{2F361BFA-68E2-4582-8497-7C3E4C8C84DA}"/>
              </a:ext>
            </a:extLst>
          </p:cNvPr>
          <p:cNvPicPr>
            <a:picLocks noChangeAspect="1"/>
          </p:cNvPicPr>
          <p:nvPr/>
        </p:nvPicPr>
        <p:blipFill>
          <a:blip r:embed="rId3"/>
          <a:stretch>
            <a:fillRect/>
          </a:stretch>
        </p:blipFill>
        <p:spPr>
          <a:xfrm>
            <a:off x="1326439" y="4782718"/>
            <a:ext cx="6491122" cy="1181391"/>
          </a:xfrm>
          <a:prstGeom prst="rect">
            <a:avLst/>
          </a:prstGeom>
        </p:spPr>
      </p:pic>
    </p:spTree>
    <p:extLst>
      <p:ext uri="{BB962C8B-B14F-4D97-AF65-F5344CB8AC3E}">
        <p14:creationId xmlns:p14="http://schemas.microsoft.com/office/powerpoint/2010/main" val="31860422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34B206C-B6D9-4567-839D-40ACC96BF448}"/>
              </a:ext>
            </a:extLst>
          </p:cNvPr>
          <p:cNvSpPr>
            <a:spLocks noGrp="1"/>
          </p:cNvSpPr>
          <p:nvPr>
            <p:ph type="sldNum" sz="quarter" idx="4"/>
          </p:nvPr>
        </p:nvSpPr>
        <p:spPr/>
        <p:txBody>
          <a:bodyPr/>
          <a:lstStyle/>
          <a:p>
            <a:fld id="{08DCC1CA-BC64-9342-9FC6-0A703FD15379}" type="slidenum">
              <a:rPr lang="en-US" smtClean="0"/>
              <a:pPr/>
              <a:t>43</a:t>
            </a:fld>
            <a:endParaRPr lang="en-US" dirty="0"/>
          </a:p>
        </p:txBody>
      </p:sp>
      <p:sp>
        <p:nvSpPr>
          <p:cNvPr id="5" name="Marcador de pie de página 4">
            <a:extLst>
              <a:ext uri="{FF2B5EF4-FFF2-40B4-BE49-F238E27FC236}">
                <a16:creationId xmlns:a16="http://schemas.microsoft.com/office/drawing/2014/main" id="{46688C8A-3324-42E7-A911-EFA7EDAA65ED}"/>
              </a:ext>
            </a:extLst>
          </p:cNvPr>
          <p:cNvSpPr>
            <a:spLocks noGrp="1"/>
          </p:cNvSpPr>
          <p:nvPr>
            <p:ph type="ftr" sz="quarter" idx="3"/>
          </p:nvPr>
        </p:nvSpPr>
        <p:spPr/>
        <p:txBody>
          <a:bodyPr/>
          <a:lstStyle/>
          <a:p>
            <a:r>
              <a:rPr lang="es-MX"/>
              <a:t>Sesión Ordinaria 03/2021 del 25 de marzo de 2021</a:t>
            </a:r>
            <a:endParaRPr lang="es-MX" dirty="0"/>
          </a:p>
        </p:txBody>
      </p:sp>
      <p:sp>
        <p:nvSpPr>
          <p:cNvPr id="6" name="Título 3">
            <a:extLst>
              <a:ext uri="{FF2B5EF4-FFF2-40B4-BE49-F238E27FC236}">
                <a16:creationId xmlns:a16="http://schemas.microsoft.com/office/drawing/2014/main" id="{72FF6556-0265-4B93-A31C-CC183F532613}"/>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Febrero 2021</a:t>
            </a:r>
          </a:p>
        </p:txBody>
      </p:sp>
      <p:sp>
        <p:nvSpPr>
          <p:cNvPr id="7" name="Marcador de texto 4">
            <a:extLst>
              <a:ext uri="{FF2B5EF4-FFF2-40B4-BE49-F238E27FC236}">
                <a16:creationId xmlns:a16="http://schemas.microsoft.com/office/drawing/2014/main" id="{E336DC57-3814-460C-B970-8EECD8BC37AE}"/>
              </a:ext>
            </a:extLst>
          </p:cNvPr>
          <p:cNvSpPr txBox="1">
            <a:spLocks/>
          </p:cNvSpPr>
          <p:nvPr/>
        </p:nvSpPr>
        <p:spPr>
          <a:xfrm>
            <a:off x="227874" y="701818"/>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Estatus de situación de adeudos de Entidades Público Patronales adheridas</a:t>
            </a:r>
          </a:p>
        </p:txBody>
      </p:sp>
      <p:sp>
        <p:nvSpPr>
          <p:cNvPr id="8" name="CuadroTexto 7">
            <a:extLst>
              <a:ext uri="{FF2B5EF4-FFF2-40B4-BE49-F238E27FC236}">
                <a16:creationId xmlns:a16="http://schemas.microsoft.com/office/drawing/2014/main" id="{80AE39F2-FC44-478C-83CF-9A77F08AC6FE}"/>
              </a:ext>
            </a:extLst>
          </p:cNvPr>
          <p:cNvSpPr txBox="1"/>
          <p:nvPr/>
        </p:nvSpPr>
        <p:spPr>
          <a:xfrm>
            <a:off x="496388" y="6064254"/>
            <a:ext cx="8098971" cy="400110"/>
          </a:xfrm>
          <a:prstGeom prst="rect">
            <a:avLst/>
          </a:prstGeom>
          <a:noFill/>
        </p:spPr>
        <p:txBody>
          <a:bodyPr wrap="square" rtlCol="0">
            <a:spAutoFit/>
          </a:bodyPr>
          <a:lstStyle/>
          <a:p>
            <a:r>
              <a:rPr lang="es-MX" sz="1000" b="1" i="1" dirty="0"/>
              <a:t>* </a:t>
            </a:r>
            <a:r>
              <a:rPr lang="es-MX" sz="1000" i="1" dirty="0"/>
              <a:t>No se cuantifican Grupo 16 de Policía Auxiliar, Grupo 20 de Policía Auxiliar y DARE Municipio de Zapotlán el Grande, ya que son entidades inactivas; sin embargo, aún presentan adeudo al Instituto. </a:t>
            </a:r>
          </a:p>
        </p:txBody>
      </p:sp>
      <p:graphicFrame>
        <p:nvGraphicFramePr>
          <p:cNvPr id="9" name="Gráfico 8">
            <a:extLst>
              <a:ext uri="{FF2B5EF4-FFF2-40B4-BE49-F238E27FC236}">
                <a16:creationId xmlns:a16="http://schemas.microsoft.com/office/drawing/2014/main" id="{0747447E-80A2-4C6A-9AF1-4D3A25AE5F6C}"/>
              </a:ext>
            </a:extLst>
          </p:cNvPr>
          <p:cNvGraphicFramePr>
            <a:graphicFrameLocks/>
          </p:cNvGraphicFramePr>
          <p:nvPr>
            <p:extLst>
              <p:ext uri="{D42A27DB-BD31-4B8C-83A1-F6EECF244321}">
                <p14:modId xmlns:p14="http://schemas.microsoft.com/office/powerpoint/2010/main" val="766730775"/>
              </p:ext>
            </p:extLst>
          </p:nvPr>
        </p:nvGraphicFramePr>
        <p:xfrm>
          <a:off x="871001" y="1257576"/>
          <a:ext cx="7349743" cy="2916266"/>
        </p:xfrm>
        <a:graphic>
          <a:graphicData uri="http://schemas.openxmlformats.org/drawingml/2006/chart">
            <c:chart xmlns:c="http://schemas.openxmlformats.org/drawingml/2006/chart" xmlns:r="http://schemas.openxmlformats.org/officeDocument/2006/relationships" r:id="rId2"/>
          </a:graphicData>
        </a:graphic>
      </p:graphicFrame>
      <p:pic>
        <p:nvPicPr>
          <p:cNvPr id="10" name="Imagen 9">
            <a:extLst>
              <a:ext uri="{FF2B5EF4-FFF2-40B4-BE49-F238E27FC236}">
                <a16:creationId xmlns:a16="http://schemas.microsoft.com/office/drawing/2014/main" id="{C35E2B9A-C6CE-4C64-8131-F9D096D78324}"/>
              </a:ext>
            </a:extLst>
          </p:cNvPr>
          <p:cNvPicPr>
            <a:picLocks noChangeAspect="1"/>
          </p:cNvPicPr>
          <p:nvPr/>
        </p:nvPicPr>
        <p:blipFill>
          <a:blip r:embed="rId3"/>
          <a:stretch>
            <a:fillRect/>
          </a:stretch>
        </p:blipFill>
        <p:spPr>
          <a:xfrm>
            <a:off x="1492220" y="4310500"/>
            <a:ext cx="6159560" cy="1450981"/>
          </a:xfrm>
          <a:prstGeom prst="rect">
            <a:avLst/>
          </a:prstGeom>
        </p:spPr>
      </p:pic>
    </p:spTree>
    <p:extLst>
      <p:ext uri="{BB962C8B-B14F-4D97-AF65-F5344CB8AC3E}">
        <p14:creationId xmlns:p14="http://schemas.microsoft.com/office/powerpoint/2010/main" val="17308633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44800BDE-81B6-4BC4-B82F-E8793ABA8145}"/>
              </a:ext>
            </a:extLst>
          </p:cNvPr>
          <p:cNvSpPr>
            <a:spLocks noGrp="1"/>
          </p:cNvSpPr>
          <p:nvPr>
            <p:ph type="ftr" sz="quarter" idx="11"/>
          </p:nvPr>
        </p:nvSpPr>
        <p:spPr>
          <a:xfrm>
            <a:off x="2857500" y="6378575"/>
            <a:ext cx="3429000" cy="365125"/>
          </a:xfrm>
        </p:spPr>
        <p:txBody>
          <a:bodyPr/>
          <a:lstStyle/>
          <a:p>
            <a:r>
              <a:rPr lang="es-MX" dirty="0"/>
              <a:t>Sesión Ordinaria 03/2021 del 25 de marzo de 2021</a:t>
            </a:r>
          </a:p>
        </p:txBody>
      </p:sp>
      <p:sp>
        <p:nvSpPr>
          <p:cNvPr id="5" name="Marcador de número de diapositiva 4">
            <a:extLst>
              <a:ext uri="{FF2B5EF4-FFF2-40B4-BE49-F238E27FC236}">
                <a16:creationId xmlns:a16="http://schemas.microsoft.com/office/drawing/2014/main" id="{EC3B7F7F-4AB5-4A72-8298-122FA3E7496C}"/>
              </a:ext>
            </a:extLst>
          </p:cNvPr>
          <p:cNvSpPr>
            <a:spLocks noGrp="1"/>
          </p:cNvSpPr>
          <p:nvPr>
            <p:ph type="sldNum" sz="quarter" idx="12"/>
          </p:nvPr>
        </p:nvSpPr>
        <p:spPr>
          <a:xfrm>
            <a:off x="7010400" y="6460711"/>
            <a:ext cx="2133600" cy="365125"/>
          </a:xfrm>
        </p:spPr>
        <p:txBody>
          <a:bodyPr/>
          <a:lstStyle/>
          <a:p>
            <a:fld id="{CF5E58AE-96D2-45FC-96FE-2B21174429C3}" type="slidenum">
              <a:rPr lang="es-MX" smtClean="0"/>
              <a:t>44</a:t>
            </a:fld>
            <a:endParaRPr lang="es-MX"/>
          </a:p>
        </p:txBody>
      </p:sp>
      <p:sp>
        <p:nvSpPr>
          <p:cNvPr id="6" name="Marcador de texto 2">
            <a:extLst>
              <a:ext uri="{FF2B5EF4-FFF2-40B4-BE49-F238E27FC236}">
                <a16:creationId xmlns:a16="http://schemas.microsoft.com/office/drawing/2014/main" id="{A26DB708-21C7-4458-A0CC-A6A89BED1BBA}"/>
              </a:ext>
            </a:extLst>
          </p:cNvPr>
          <p:cNvSpPr txBox="1">
            <a:spLocks/>
          </p:cNvSpPr>
          <p:nvPr/>
        </p:nvSpPr>
        <p:spPr>
          <a:xfrm>
            <a:off x="125388" y="602981"/>
            <a:ext cx="8636000"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latin typeface="+mj-lt"/>
              </a:rPr>
              <a:t>Proceso Jurídico</a:t>
            </a:r>
          </a:p>
        </p:txBody>
      </p:sp>
      <p:graphicFrame>
        <p:nvGraphicFramePr>
          <p:cNvPr id="7" name="Objeto 6">
            <a:extLst>
              <a:ext uri="{FF2B5EF4-FFF2-40B4-BE49-F238E27FC236}">
                <a16:creationId xmlns:a16="http://schemas.microsoft.com/office/drawing/2014/main" id="{331C9CF7-B209-47E4-8529-401B4A7E18EC}"/>
              </a:ext>
            </a:extLst>
          </p:cNvPr>
          <p:cNvGraphicFramePr>
            <a:graphicFrameLocks noChangeAspect="1"/>
          </p:cNvGraphicFramePr>
          <p:nvPr>
            <p:extLst>
              <p:ext uri="{D42A27DB-BD31-4B8C-83A1-F6EECF244321}">
                <p14:modId xmlns:p14="http://schemas.microsoft.com/office/powerpoint/2010/main" val="2091433593"/>
              </p:ext>
            </p:extLst>
          </p:nvPr>
        </p:nvGraphicFramePr>
        <p:xfrm>
          <a:off x="215611" y="1022081"/>
          <a:ext cx="8712778" cy="5254894"/>
        </p:xfrm>
        <a:graphic>
          <a:graphicData uri="http://schemas.openxmlformats.org/presentationml/2006/ole">
            <mc:AlternateContent xmlns:mc="http://schemas.openxmlformats.org/markup-compatibility/2006">
              <mc:Choice xmlns:v="urn:schemas-microsoft-com:vml" Requires="v">
                <p:oleObj name="Hoja de cálculo" r:id="rId2" imgW="11687090" imgH="7048506" progId="Excel.Sheet.12">
                  <p:embed/>
                </p:oleObj>
              </mc:Choice>
              <mc:Fallback>
                <p:oleObj name="Hoja de cálculo" r:id="rId2" imgW="11687090" imgH="7048506" progId="Excel.Sheet.12">
                  <p:embed/>
                  <p:pic>
                    <p:nvPicPr>
                      <p:cNvPr id="6" name="Objeto 5"/>
                      <p:cNvPicPr/>
                      <p:nvPr/>
                    </p:nvPicPr>
                    <p:blipFill>
                      <a:blip r:embed="rId3"/>
                      <a:stretch>
                        <a:fillRect/>
                      </a:stretch>
                    </p:blipFill>
                    <p:spPr>
                      <a:xfrm>
                        <a:off x="215611" y="1022081"/>
                        <a:ext cx="8712778" cy="5254894"/>
                      </a:xfrm>
                      <a:prstGeom prst="rect">
                        <a:avLst/>
                      </a:prstGeom>
                    </p:spPr>
                  </p:pic>
                </p:oleObj>
              </mc:Fallback>
            </mc:AlternateContent>
          </a:graphicData>
        </a:graphic>
      </p:graphicFrame>
      <p:sp>
        <p:nvSpPr>
          <p:cNvPr id="8" name="Título 3">
            <a:extLst>
              <a:ext uri="{FF2B5EF4-FFF2-40B4-BE49-F238E27FC236}">
                <a16:creationId xmlns:a16="http://schemas.microsoft.com/office/drawing/2014/main" id="{26C8FC80-BD0E-4E8D-9AA3-5EDCC5820597}"/>
              </a:ext>
            </a:extLst>
          </p:cNvPr>
          <p:cNvSpPr txBox="1">
            <a:spLocks/>
          </p:cNvSpPr>
          <p:nvPr/>
        </p:nvSpPr>
        <p:spPr>
          <a:xfrm>
            <a:off x="1709319" y="114300"/>
            <a:ext cx="6683375" cy="330200"/>
          </a:xfrm>
          <a:prstGeom prst="rect">
            <a:avLst/>
          </a:prstGeom>
        </p:spPr>
        <p:txBody>
          <a:bodyPr vert="horz" lIns="91440" tIns="45720" rIns="91440" bIns="45720" rtlCol="0" anchor="ctr">
            <a:noAutofit/>
          </a:bodyPr>
          <a:lstStyle>
            <a:lvl1pPr marL="228594" indent="-228594" algn="l" defTabSz="914377" rtl="0" eaLnBrk="1" latinLnBrk="0" hangingPunct="1">
              <a:lnSpc>
                <a:spcPct val="90000"/>
              </a:lnSpc>
              <a:spcBef>
                <a:spcPct val="0"/>
              </a:spcBef>
              <a:buFont typeface="Arial" panose="020B0604020202020204" pitchFamily="34" charset="0"/>
              <a:buNone/>
              <a:defRPr sz="2400" b="1" kern="1200">
                <a:solidFill>
                  <a:schemeClr val="bg1"/>
                </a:solidFill>
                <a:latin typeface="+mj-lt"/>
                <a:ea typeface="+mj-ea"/>
                <a:cs typeface="+mj-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MX" sz="2200"/>
              <a:t>Reporte de Adeudos Entidades Públicas Patronales Febrero 2021</a:t>
            </a:r>
            <a:endParaRPr lang="es-MX" sz="2200" dirty="0"/>
          </a:p>
        </p:txBody>
      </p:sp>
    </p:spTree>
    <p:extLst>
      <p:ext uri="{BB962C8B-B14F-4D97-AF65-F5344CB8AC3E}">
        <p14:creationId xmlns:p14="http://schemas.microsoft.com/office/powerpoint/2010/main" val="5366310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7D6C83F5-55C4-43D1-A1EF-D983396012DB}"/>
              </a:ext>
            </a:extLst>
          </p:cNvPr>
          <p:cNvSpPr>
            <a:spLocks noGrp="1"/>
          </p:cNvSpPr>
          <p:nvPr>
            <p:ph type="sldNum" sz="quarter" idx="4"/>
          </p:nvPr>
        </p:nvSpPr>
        <p:spPr/>
        <p:txBody>
          <a:bodyPr/>
          <a:lstStyle/>
          <a:p>
            <a:fld id="{08DCC1CA-BC64-9342-9FC6-0A703FD15379}" type="slidenum">
              <a:rPr lang="en-US" smtClean="0"/>
              <a:pPr/>
              <a:t>45</a:t>
            </a:fld>
            <a:endParaRPr lang="en-US" dirty="0"/>
          </a:p>
        </p:txBody>
      </p:sp>
      <p:sp>
        <p:nvSpPr>
          <p:cNvPr id="5" name="Marcador de pie de página 4">
            <a:extLst>
              <a:ext uri="{FF2B5EF4-FFF2-40B4-BE49-F238E27FC236}">
                <a16:creationId xmlns:a16="http://schemas.microsoft.com/office/drawing/2014/main" id="{50C2669E-0859-4887-9389-6623BBDCD0FF}"/>
              </a:ext>
            </a:extLst>
          </p:cNvPr>
          <p:cNvSpPr>
            <a:spLocks noGrp="1"/>
          </p:cNvSpPr>
          <p:nvPr>
            <p:ph type="ftr" sz="quarter" idx="3"/>
          </p:nvPr>
        </p:nvSpPr>
        <p:spPr/>
        <p:txBody>
          <a:bodyPr/>
          <a:lstStyle/>
          <a:p>
            <a:r>
              <a:rPr lang="es-MX"/>
              <a:t>Sesión Ordinaria 03/2021 del 25 de marzo de 2021</a:t>
            </a:r>
            <a:endParaRPr lang="es-MX" dirty="0"/>
          </a:p>
        </p:txBody>
      </p:sp>
      <p:sp>
        <p:nvSpPr>
          <p:cNvPr id="6" name="Marcador de texto 2">
            <a:extLst>
              <a:ext uri="{FF2B5EF4-FFF2-40B4-BE49-F238E27FC236}">
                <a16:creationId xmlns:a16="http://schemas.microsoft.com/office/drawing/2014/main" id="{4F38AA99-5601-4982-8F4E-A80647159A69}"/>
              </a:ext>
            </a:extLst>
          </p:cNvPr>
          <p:cNvSpPr txBox="1">
            <a:spLocks/>
          </p:cNvSpPr>
          <p:nvPr/>
        </p:nvSpPr>
        <p:spPr>
          <a:xfrm>
            <a:off x="86751" y="611914"/>
            <a:ext cx="8636000"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latin typeface="+mj-lt"/>
              </a:rPr>
              <a:t>Requeridos</a:t>
            </a:r>
          </a:p>
        </p:txBody>
      </p:sp>
      <p:graphicFrame>
        <p:nvGraphicFramePr>
          <p:cNvPr id="7" name="Objeto 6">
            <a:extLst>
              <a:ext uri="{FF2B5EF4-FFF2-40B4-BE49-F238E27FC236}">
                <a16:creationId xmlns:a16="http://schemas.microsoft.com/office/drawing/2014/main" id="{9EB4809E-C189-4590-8E5A-12BE2C6ECA4E}"/>
              </a:ext>
            </a:extLst>
          </p:cNvPr>
          <p:cNvGraphicFramePr>
            <a:graphicFrameLocks noChangeAspect="1"/>
          </p:cNvGraphicFramePr>
          <p:nvPr>
            <p:extLst>
              <p:ext uri="{D42A27DB-BD31-4B8C-83A1-F6EECF244321}">
                <p14:modId xmlns:p14="http://schemas.microsoft.com/office/powerpoint/2010/main" val="3133903713"/>
              </p:ext>
            </p:extLst>
          </p:nvPr>
        </p:nvGraphicFramePr>
        <p:xfrm>
          <a:off x="222763" y="1091573"/>
          <a:ext cx="8698474" cy="4564434"/>
        </p:xfrm>
        <a:graphic>
          <a:graphicData uri="http://schemas.openxmlformats.org/presentationml/2006/ole">
            <mc:AlternateContent xmlns:mc="http://schemas.openxmlformats.org/markup-compatibility/2006">
              <mc:Choice xmlns:v="urn:schemas-microsoft-com:vml" Requires="v">
                <p:oleObj name="Hoja de cálculo" r:id="rId2" imgW="11687090" imgH="6133971" progId="Excel.Sheet.12">
                  <p:embed/>
                </p:oleObj>
              </mc:Choice>
              <mc:Fallback>
                <p:oleObj name="Hoja de cálculo" r:id="rId2" imgW="11687090" imgH="6133971" progId="Excel.Sheet.12">
                  <p:embed/>
                  <p:pic>
                    <p:nvPicPr>
                      <p:cNvPr id="5" name="Objeto 4"/>
                      <p:cNvPicPr/>
                      <p:nvPr/>
                    </p:nvPicPr>
                    <p:blipFill>
                      <a:blip r:embed="rId3"/>
                      <a:stretch>
                        <a:fillRect/>
                      </a:stretch>
                    </p:blipFill>
                    <p:spPr>
                      <a:xfrm>
                        <a:off x="222763" y="1091573"/>
                        <a:ext cx="8698474" cy="4564434"/>
                      </a:xfrm>
                      <a:prstGeom prst="rect">
                        <a:avLst/>
                      </a:prstGeom>
                    </p:spPr>
                  </p:pic>
                </p:oleObj>
              </mc:Fallback>
            </mc:AlternateContent>
          </a:graphicData>
        </a:graphic>
      </p:graphicFrame>
      <p:graphicFrame>
        <p:nvGraphicFramePr>
          <p:cNvPr id="8" name="Objeto 7">
            <a:extLst>
              <a:ext uri="{FF2B5EF4-FFF2-40B4-BE49-F238E27FC236}">
                <a16:creationId xmlns:a16="http://schemas.microsoft.com/office/drawing/2014/main" id="{E07BF2E5-6FF5-406F-8C5E-A36D2356E20A}"/>
              </a:ext>
            </a:extLst>
          </p:cNvPr>
          <p:cNvGraphicFramePr>
            <a:graphicFrameLocks noChangeAspect="1"/>
          </p:cNvGraphicFramePr>
          <p:nvPr>
            <p:extLst>
              <p:ext uri="{D42A27DB-BD31-4B8C-83A1-F6EECF244321}">
                <p14:modId xmlns:p14="http://schemas.microsoft.com/office/powerpoint/2010/main" val="464677610"/>
              </p:ext>
            </p:extLst>
          </p:nvPr>
        </p:nvGraphicFramePr>
        <p:xfrm>
          <a:off x="222763" y="5656007"/>
          <a:ext cx="8698474" cy="338822"/>
        </p:xfrm>
        <a:graphic>
          <a:graphicData uri="http://schemas.openxmlformats.org/presentationml/2006/ole">
            <mc:AlternateContent xmlns:mc="http://schemas.openxmlformats.org/markup-compatibility/2006">
              <mc:Choice xmlns:v="urn:schemas-microsoft-com:vml" Requires="v">
                <p:oleObj name="Hoja de cálculo" r:id="rId4" imgW="11687090" imgH="390594" progId="Excel.Sheet.12">
                  <p:embed/>
                </p:oleObj>
              </mc:Choice>
              <mc:Fallback>
                <p:oleObj name="Hoja de cálculo" r:id="rId4" imgW="11687090" imgH="390594" progId="Excel.Sheet.12">
                  <p:embed/>
                  <p:pic>
                    <p:nvPicPr>
                      <p:cNvPr id="10" name="Objeto 9"/>
                      <p:cNvPicPr/>
                      <p:nvPr/>
                    </p:nvPicPr>
                    <p:blipFill>
                      <a:blip r:embed="rId5"/>
                      <a:stretch>
                        <a:fillRect/>
                      </a:stretch>
                    </p:blipFill>
                    <p:spPr>
                      <a:xfrm>
                        <a:off x="222763" y="5656007"/>
                        <a:ext cx="8698474" cy="338822"/>
                      </a:xfrm>
                      <a:prstGeom prst="rect">
                        <a:avLst/>
                      </a:prstGeom>
                    </p:spPr>
                  </p:pic>
                </p:oleObj>
              </mc:Fallback>
            </mc:AlternateContent>
          </a:graphicData>
        </a:graphic>
      </p:graphicFrame>
      <p:sp>
        <p:nvSpPr>
          <p:cNvPr id="9" name="Título 3">
            <a:extLst>
              <a:ext uri="{FF2B5EF4-FFF2-40B4-BE49-F238E27FC236}">
                <a16:creationId xmlns:a16="http://schemas.microsoft.com/office/drawing/2014/main" id="{B9C8EF3B-C2C9-4F80-9385-740E09BDDA0C}"/>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Febrero 2021</a:t>
            </a:r>
          </a:p>
        </p:txBody>
      </p:sp>
    </p:spTree>
    <p:extLst>
      <p:ext uri="{BB962C8B-B14F-4D97-AF65-F5344CB8AC3E}">
        <p14:creationId xmlns:p14="http://schemas.microsoft.com/office/powerpoint/2010/main" val="21439214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7CA71A07-5AE8-4774-95F0-F1FF91FE661F}"/>
              </a:ext>
            </a:extLst>
          </p:cNvPr>
          <p:cNvSpPr>
            <a:spLocks noGrp="1"/>
          </p:cNvSpPr>
          <p:nvPr>
            <p:ph type="ftr" sz="quarter" idx="11"/>
          </p:nvPr>
        </p:nvSpPr>
        <p:spPr>
          <a:xfrm>
            <a:off x="2933284" y="6423479"/>
            <a:ext cx="3429000" cy="365125"/>
          </a:xfrm>
        </p:spPr>
        <p:txBody>
          <a:bodyPr/>
          <a:lstStyle/>
          <a:p>
            <a:r>
              <a:rPr lang="es-MX" dirty="0"/>
              <a:t>Sesión Ordinaria 03/2021 del 25 de marzo de 2021</a:t>
            </a:r>
          </a:p>
        </p:txBody>
      </p:sp>
      <p:sp>
        <p:nvSpPr>
          <p:cNvPr id="5" name="Marcador de número de diapositiva 4">
            <a:extLst>
              <a:ext uri="{FF2B5EF4-FFF2-40B4-BE49-F238E27FC236}">
                <a16:creationId xmlns:a16="http://schemas.microsoft.com/office/drawing/2014/main" id="{68499235-A74A-4E94-9F2F-CFE48D67E2D7}"/>
              </a:ext>
            </a:extLst>
          </p:cNvPr>
          <p:cNvSpPr>
            <a:spLocks noGrp="1"/>
          </p:cNvSpPr>
          <p:nvPr>
            <p:ph type="sldNum" sz="quarter" idx="12"/>
          </p:nvPr>
        </p:nvSpPr>
        <p:spPr>
          <a:xfrm>
            <a:off x="7010400" y="6452001"/>
            <a:ext cx="2133600" cy="365125"/>
          </a:xfrm>
        </p:spPr>
        <p:txBody>
          <a:bodyPr/>
          <a:lstStyle/>
          <a:p>
            <a:fld id="{CF5E58AE-96D2-45FC-96FE-2B21174429C3}" type="slidenum">
              <a:rPr lang="es-MX" smtClean="0"/>
              <a:t>46</a:t>
            </a:fld>
            <a:endParaRPr lang="es-MX"/>
          </a:p>
        </p:txBody>
      </p:sp>
      <p:sp>
        <p:nvSpPr>
          <p:cNvPr id="6" name="Marcador de texto 2">
            <a:extLst>
              <a:ext uri="{FF2B5EF4-FFF2-40B4-BE49-F238E27FC236}">
                <a16:creationId xmlns:a16="http://schemas.microsoft.com/office/drawing/2014/main" id="{AA5A3ABB-2808-4DCE-8630-DD6EFDAF9924}"/>
              </a:ext>
            </a:extLst>
          </p:cNvPr>
          <p:cNvSpPr txBox="1">
            <a:spLocks/>
          </p:cNvSpPr>
          <p:nvPr/>
        </p:nvSpPr>
        <p:spPr>
          <a:xfrm>
            <a:off x="201174" y="713623"/>
            <a:ext cx="8636000" cy="419100"/>
          </a:xfrm>
          <a:prstGeom prst="rect">
            <a:avLst/>
          </a:prstGeom>
        </p:spPr>
        <p:txBody>
          <a:bodyPr vert="horz" lIns="91440" tIns="45720" rIns="91440" bIns="45720" rtlCol="0">
            <a:normAutofit/>
          </a:bodyPr>
          <a:lstStyle>
            <a:lvl1pPr marL="0" indent="0" algn="l" defTabSz="914377" rtl="0" eaLnBrk="1" latinLnBrk="0" hangingPunct="1">
              <a:lnSpc>
                <a:spcPct val="90000"/>
              </a:lnSpc>
              <a:spcBef>
                <a:spcPts val="1000"/>
              </a:spcBef>
              <a:buFont typeface="Arial" panose="020B0604020202020204" pitchFamily="34" charset="0"/>
              <a:buNone/>
              <a:defRPr sz="1600" b="1" kern="1200">
                <a:solidFill>
                  <a:srgbClr val="6E56A0"/>
                </a:solidFill>
                <a:latin typeface="Century Gothic" panose="020B0502020202020204" pitchFamily="34" charset="0"/>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600" b="1" kern="1200">
                <a:solidFill>
                  <a:srgbClr val="6E56A0"/>
                </a:solidFill>
                <a:latin typeface="Century Gothic" panose="020B0502020202020204" pitchFamily="34" charset="0"/>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600" b="1" kern="1200">
                <a:solidFill>
                  <a:srgbClr val="6E56A0"/>
                </a:solidFill>
                <a:latin typeface="Century Gothic" panose="020B0502020202020204" pitchFamily="34" charset="0"/>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b="1" kern="1200">
                <a:solidFill>
                  <a:srgbClr val="6E56A0"/>
                </a:solidFill>
                <a:latin typeface="Century Gothic" panose="020B0502020202020204" pitchFamily="34" charset="0"/>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b="1" kern="1200">
                <a:solidFill>
                  <a:srgbClr val="6E56A0"/>
                </a:solidFill>
                <a:latin typeface="Century Gothic" panose="020B0502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a:latin typeface="+mj-lt"/>
              </a:rPr>
              <a:t>Incumplimiento de Convenios</a:t>
            </a:r>
            <a:endParaRPr lang="es-MX" sz="1800" dirty="0">
              <a:latin typeface="+mj-lt"/>
            </a:endParaRPr>
          </a:p>
        </p:txBody>
      </p:sp>
      <p:sp>
        <p:nvSpPr>
          <p:cNvPr id="7" name="Rectángulo 6">
            <a:extLst>
              <a:ext uri="{FF2B5EF4-FFF2-40B4-BE49-F238E27FC236}">
                <a16:creationId xmlns:a16="http://schemas.microsoft.com/office/drawing/2014/main" id="{4FD8B5EF-B16A-4B84-9C44-BD251D20A9D6}"/>
              </a:ext>
            </a:extLst>
          </p:cNvPr>
          <p:cNvSpPr/>
          <p:nvPr/>
        </p:nvSpPr>
        <p:spPr>
          <a:xfrm>
            <a:off x="3139481" y="3374471"/>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Adeudo Total Exigible = $1,110´800,883</a:t>
            </a:r>
            <a:endParaRPr lang="es-MX" b="1" dirty="0"/>
          </a:p>
        </p:txBody>
      </p:sp>
      <p:graphicFrame>
        <p:nvGraphicFramePr>
          <p:cNvPr id="8" name="Objeto 7">
            <a:extLst>
              <a:ext uri="{FF2B5EF4-FFF2-40B4-BE49-F238E27FC236}">
                <a16:creationId xmlns:a16="http://schemas.microsoft.com/office/drawing/2014/main" id="{12228265-6E7A-4875-8838-369C4B416EB2}"/>
              </a:ext>
            </a:extLst>
          </p:cNvPr>
          <p:cNvGraphicFramePr>
            <a:graphicFrameLocks noChangeAspect="1"/>
          </p:cNvGraphicFramePr>
          <p:nvPr>
            <p:extLst>
              <p:ext uri="{D42A27DB-BD31-4B8C-83A1-F6EECF244321}">
                <p14:modId xmlns:p14="http://schemas.microsoft.com/office/powerpoint/2010/main" val="3871755277"/>
              </p:ext>
            </p:extLst>
          </p:nvPr>
        </p:nvGraphicFramePr>
        <p:xfrm>
          <a:off x="378935" y="1340408"/>
          <a:ext cx="8537699" cy="1752600"/>
        </p:xfrm>
        <a:graphic>
          <a:graphicData uri="http://schemas.openxmlformats.org/presentationml/2006/ole">
            <mc:AlternateContent xmlns:mc="http://schemas.openxmlformats.org/markup-compatibility/2006">
              <mc:Choice xmlns:v="urn:schemas-microsoft-com:vml" Requires="v">
                <p:oleObj name="Hoja de cálculo" r:id="rId2" imgW="11030054" imgH="2124107" progId="Excel.Sheet.12">
                  <p:embed/>
                </p:oleObj>
              </mc:Choice>
              <mc:Fallback>
                <p:oleObj name="Hoja de cálculo" r:id="rId2" imgW="11030054" imgH="2124107" progId="Excel.Sheet.12">
                  <p:embed/>
                  <p:pic>
                    <p:nvPicPr>
                      <p:cNvPr id="8" name="Objeto 7">
                        <a:extLst>
                          <a:ext uri="{FF2B5EF4-FFF2-40B4-BE49-F238E27FC236}">
                            <a16:creationId xmlns:a16="http://schemas.microsoft.com/office/drawing/2014/main" id="{27311ED1-8759-4E49-935C-A56910879C30}"/>
                          </a:ext>
                        </a:extLst>
                      </p:cNvPr>
                      <p:cNvPicPr/>
                      <p:nvPr/>
                    </p:nvPicPr>
                    <p:blipFill>
                      <a:blip r:embed="rId3"/>
                      <a:stretch>
                        <a:fillRect/>
                      </a:stretch>
                    </p:blipFill>
                    <p:spPr>
                      <a:xfrm>
                        <a:off x="378935" y="1340408"/>
                        <a:ext cx="8537699" cy="1752600"/>
                      </a:xfrm>
                      <a:prstGeom prst="rect">
                        <a:avLst/>
                      </a:prstGeom>
                    </p:spPr>
                  </p:pic>
                </p:oleObj>
              </mc:Fallback>
            </mc:AlternateContent>
          </a:graphicData>
        </a:graphic>
      </p:graphicFrame>
      <p:sp>
        <p:nvSpPr>
          <p:cNvPr id="9" name="Título 3">
            <a:extLst>
              <a:ext uri="{FF2B5EF4-FFF2-40B4-BE49-F238E27FC236}">
                <a16:creationId xmlns:a16="http://schemas.microsoft.com/office/drawing/2014/main" id="{2B1810F5-FA8F-4046-A65E-EC479E4BD5EC}"/>
              </a:ext>
            </a:extLst>
          </p:cNvPr>
          <p:cNvSpPr txBox="1">
            <a:spLocks/>
          </p:cNvSpPr>
          <p:nvPr/>
        </p:nvSpPr>
        <p:spPr>
          <a:xfrm>
            <a:off x="1806283" y="40874"/>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Febrero 2021</a:t>
            </a:r>
          </a:p>
        </p:txBody>
      </p:sp>
      <p:sp>
        <p:nvSpPr>
          <p:cNvPr id="10" name="CuadroTexto 9">
            <a:extLst>
              <a:ext uri="{FF2B5EF4-FFF2-40B4-BE49-F238E27FC236}">
                <a16:creationId xmlns:a16="http://schemas.microsoft.com/office/drawing/2014/main" id="{51D718CF-4C4B-4B73-960A-1CA51438F1F9}"/>
              </a:ext>
            </a:extLst>
          </p:cNvPr>
          <p:cNvSpPr txBox="1"/>
          <p:nvPr/>
        </p:nvSpPr>
        <p:spPr>
          <a:xfrm>
            <a:off x="341682" y="6144377"/>
            <a:ext cx="8574952" cy="461665"/>
          </a:xfrm>
          <a:prstGeom prst="rect">
            <a:avLst/>
          </a:prstGeom>
          <a:noFill/>
        </p:spPr>
        <p:txBody>
          <a:bodyPr wrap="square" rtlCol="0">
            <a:spAutoFit/>
          </a:bodyPr>
          <a:lstStyle/>
          <a:p>
            <a:pPr marL="285750" indent="-285750">
              <a:buFont typeface="Wingdings" panose="05000000000000000000" pitchFamily="2" charset="2"/>
              <a:buChar char="ü"/>
            </a:pPr>
            <a:r>
              <a:rPr lang="es-MX" sz="1200" dirty="0"/>
              <a:t>Una vez presentado el reporte de adeudos de </a:t>
            </a:r>
            <a:r>
              <a:rPr lang="es-MX" sz="1200" i="1" dirty="0"/>
              <a:t>Entidades Públicas Patronales al mes de febrero de 2021</a:t>
            </a:r>
            <a:r>
              <a:rPr lang="es-MX" sz="1200" dirty="0"/>
              <a:t>, los miembros del Consejo Directivo </a:t>
            </a:r>
            <a:r>
              <a:rPr lang="es-MX" sz="1200" i="1" dirty="0"/>
              <a:t>quedan enterados del mismo.</a:t>
            </a:r>
          </a:p>
        </p:txBody>
      </p:sp>
    </p:spTree>
    <p:extLst>
      <p:ext uri="{BB962C8B-B14F-4D97-AF65-F5344CB8AC3E}">
        <p14:creationId xmlns:p14="http://schemas.microsoft.com/office/powerpoint/2010/main" val="2754634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B9068F97-724E-4386-B781-28DB290CA5B4}"/>
              </a:ext>
            </a:extLst>
          </p:cNvPr>
          <p:cNvSpPr>
            <a:spLocks noGrp="1"/>
          </p:cNvSpPr>
          <p:nvPr>
            <p:ph type="ftr" sz="quarter" idx="11"/>
          </p:nvPr>
        </p:nvSpPr>
        <p:spPr>
          <a:xfrm>
            <a:off x="2735469" y="6437660"/>
            <a:ext cx="3647661" cy="365125"/>
          </a:xfrm>
        </p:spPr>
        <p:txBody>
          <a:bodyPr/>
          <a:lstStyle/>
          <a:p>
            <a:r>
              <a:rPr lang="es-MX" dirty="0"/>
              <a:t>Sesión Ordinaria 03/2021 del 25 de marzo de 2021</a:t>
            </a:r>
          </a:p>
        </p:txBody>
      </p:sp>
      <p:sp>
        <p:nvSpPr>
          <p:cNvPr id="5" name="Marcador de número de diapositiva 4">
            <a:extLst>
              <a:ext uri="{FF2B5EF4-FFF2-40B4-BE49-F238E27FC236}">
                <a16:creationId xmlns:a16="http://schemas.microsoft.com/office/drawing/2014/main" id="{47D145BE-690E-476D-AD39-2C89226ACACD}"/>
              </a:ext>
            </a:extLst>
          </p:cNvPr>
          <p:cNvSpPr>
            <a:spLocks noGrp="1"/>
          </p:cNvSpPr>
          <p:nvPr>
            <p:ph type="sldNum" sz="quarter" idx="12"/>
          </p:nvPr>
        </p:nvSpPr>
        <p:spPr/>
        <p:txBody>
          <a:bodyPr/>
          <a:lstStyle/>
          <a:p>
            <a:fld id="{CF5E58AE-96D2-45FC-96FE-2B21174429C3}" type="slidenum">
              <a:rPr lang="es-MX" smtClean="0"/>
              <a:t>47</a:t>
            </a:fld>
            <a:endParaRPr lang="es-MX"/>
          </a:p>
        </p:txBody>
      </p:sp>
      <p:sp>
        <p:nvSpPr>
          <p:cNvPr id="6" name="Título 3">
            <a:extLst>
              <a:ext uri="{FF2B5EF4-FFF2-40B4-BE49-F238E27FC236}">
                <a16:creationId xmlns:a16="http://schemas.microsoft.com/office/drawing/2014/main" id="{D81F1AC8-B06D-4E3E-8570-78D77856E55A}"/>
              </a:ext>
            </a:extLst>
          </p:cNvPr>
          <p:cNvSpPr txBox="1">
            <a:spLocks/>
          </p:cNvSpPr>
          <p:nvPr/>
        </p:nvSpPr>
        <p:spPr>
          <a:xfrm>
            <a:off x="1806283" y="40874"/>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Febrero 2021</a:t>
            </a:r>
          </a:p>
        </p:txBody>
      </p:sp>
      <p:sp>
        <p:nvSpPr>
          <p:cNvPr id="7" name="Marcador de texto 2">
            <a:extLst>
              <a:ext uri="{FF2B5EF4-FFF2-40B4-BE49-F238E27FC236}">
                <a16:creationId xmlns:a16="http://schemas.microsoft.com/office/drawing/2014/main" id="{4FCDF532-DC03-422B-94AF-BC853B53CA58}"/>
              </a:ext>
            </a:extLst>
          </p:cNvPr>
          <p:cNvSpPr txBox="1">
            <a:spLocks/>
          </p:cNvSpPr>
          <p:nvPr/>
        </p:nvSpPr>
        <p:spPr>
          <a:xfrm>
            <a:off x="241300" y="78740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Histórico Adeudos EPP con Convenios (Últimos 5 años)</a:t>
            </a:r>
          </a:p>
        </p:txBody>
      </p:sp>
      <p:graphicFrame>
        <p:nvGraphicFramePr>
          <p:cNvPr id="8" name="Objeto 7">
            <a:extLst>
              <a:ext uri="{FF2B5EF4-FFF2-40B4-BE49-F238E27FC236}">
                <a16:creationId xmlns:a16="http://schemas.microsoft.com/office/drawing/2014/main" id="{22E5AEDA-4899-4595-B0F4-47F840AA5C5A}"/>
              </a:ext>
            </a:extLst>
          </p:cNvPr>
          <p:cNvGraphicFramePr>
            <a:graphicFrameLocks noChangeAspect="1"/>
          </p:cNvGraphicFramePr>
          <p:nvPr>
            <p:extLst>
              <p:ext uri="{D42A27DB-BD31-4B8C-83A1-F6EECF244321}">
                <p14:modId xmlns:p14="http://schemas.microsoft.com/office/powerpoint/2010/main" val="3803844663"/>
              </p:ext>
            </p:extLst>
          </p:nvPr>
        </p:nvGraphicFramePr>
        <p:xfrm>
          <a:off x="128587" y="1336192"/>
          <a:ext cx="8886825" cy="1800225"/>
        </p:xfrm>
        <a:graphic>
          <a:graphicData uri="http://schemas.openxmlformats.org/presentationml/2006/ole">
            <mc:AlternateContent xmlns:mc="http://schemas.openxmlformats.org/markup-compatibility/2006">
              <mc:Choice xmlns:v="urn:schemas-microsoft-com:vml" Requires="v">
                <p:oleObj name="Worksheet" r:id="rId2" imgW="8886723" imgH="1800187" progId="Excel.Sheet.12">
                  <p:embed/>
                </p:oleObj>
              </mc:Choice>
              <mc:Fallback>
                <p:oleObj name="Worksheet" r:id="rId2" imgW="8886723" imgH="1800187" progId="Excel.Sheet.12">
                  <p:embed/>
                  <p:pic>
                    <p:nvPicPr>
                      <p:cNvPr id="5" name="Objeto 4">
                        <a:extLst>
                          <a:ext uri="{FF2B5EF4-FFF2-40B4-BE49-F238E27FC236}">
                            <a16:creationId xmlns:a16="http://schemas.microsoft.com/office/drawing/2014/main" id="{86EA3889-1C80-43C0-AC91-205158C2D16E}"/>
                          </a:ext>
                        </a:extLst>
                      </p:cNvPr>
                      <p:cNvPicPr/>
                      <p:nvPr/>
                    </p:nvPicPr>
                    <p:blipFill>
                      <a:blip r:embed="rId3"/>
                      <a:stretch>
                        <a:fillRect/>
                      </a:stretch>
                    </p:blipFill>
                    <p:spPr>
                      <a:xfrm>
                        <a:off x="128587" y="1336192"/>
                        <a:ext cx="8886825" cy="1800225"/>
                      </a:xfrm>
                      <a:prstGeom prst="rect">
                        <a:avLst/>
                      </a:prstGeom>
                    </p:spPr>
                  </p:pic>
                </p:oleObj>
              </mc:Fallback>
            </mc:AlternateContent>
          </a:graphicData>
        </a:graphic>
      </p:graphicFrame>
      <p:graphicFrame>
        <p:nvGraphicFramePr>
          <p:cNvPr id="9" name="Gráfico 8">
            <a:extLst>
              <a:ext uri="{FF2B5EF4-FFF2-40B4-BE49-F238E27FC236}">
                <a16:creationId xmlns:a16="http://schemas.microsoft.com/office/drawing/2014/main" id="{C9523468-811C-42C5-BC29-FA18D859E0C2}"/>
              </a:ext>
            </a:extLst>
          </p:cNvPr>
          <p:cNvGraphicFramePr>
            <a:graphicFrameLocks/>
          </p:cNvGraphicFramePr>
          <p:nvPr>
            <p:extLst>
              <p:ext uri="{D42A27DB-BD31-4B8C-83A1-F6EECF244321}">
                <p14:modId xmlns:p14="http://schemas.microsoft.com/office/powerpoint/2010/main" val="3079679665"/>
              </p:ext>
            </p:extLst>
          </p:nvPr>
        </p:nvGraphicFramePr>
        <p:xfrm>
          <a:off x="358027" y="3173345"/>
          <a:ext cx="8427945" cy="340995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717019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457200" y="2693987"/>
            <a:ext cx="5742296" cy="1470025"/>
          </a:xfrm>
        </p:spPr>
        <p:txBody>
          <a:bodyPr/>
          <a:lstStyle/>
          <a:p>
            <a:r>
              <a:rPr lang="es-MX" dirty="0"/>
              <a:t>7. Asuntos Varios</a:t>
            </a:r>
          </a:p>
        </p:txBody>
      </p:sp>
      <p:sp>
        <p:nvSpPr>
          <p:cNvPr id="3" name="Subtítulo 2">
            <a:extLst>
              <a:ext uri="{FF2B5EF4-FFF2-40B4-BE49-F238E27FC236}">
                <a16:creationId xmlns:a16="http://schemas.microsoft.com/office/drawing/2014/main" id="{A95B6C41-3D53-4C5E-8770-017F120C0ED5}"/>
              </a:ext>
            </a:extLst>
          </p:cNvPr>
          <p:cNvSpPr>
            <a:spLocks noGrp="1"/>
          </p:cNvSpPr>
          <p:nvPr>
            <p:ph type="subTitle" idx="1"/>
          </p:nvPr>
        </p:nvSpPr>
        <p:spPr>
          <a:xfrm>
            <a:off x="457200" y="3932521"/>
            <a:ext cx="5742296" cy="1470026"/>
          </a:xfrm>
        </p:spPr>
        <p:txBody>
          <a:bodyPr/>
          <a:lstStyle/>
          <a:p>
            <a:endParaRPr lang="es-MX"/>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a:t>Sesión Ordinaria 03/2021 del 25 de marzo de 2021</a:t>
            </a:r>
            <a:endParaRPr lang="en-US"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48</a:t>
            </a:fld>
            <a:endParaRPr lang="en-US" dirty="0"/>
          </a:p>
        </p:txBody>
      </p:sp>
    </p:spTree>
    <p:extLst>
      <p:ext uri="{BB962C8B-B14F-4D97-AF65-F5344CB8AC3E}">
        <p14:creationId xmlns:p14="http://schemas.microsoft.com/office/powerpoint/2010/main" val="26211021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1C42C5-AD45-4037-8336-71A54C411CD4}"/>
              </a:ext>
            </a:extLst>
          </p:cNvPr>
          <p:cNvSpPr>
            <a:spLocks noGrp="1"/>
          </p:cNvSpPr>
          <p:nvPr>
            <p:ph type="body" sz="quarter" idx="15"/>
          </p:nvPr>
        </p:nvSpPr>
        <p:spPr/>
        <p:txBody>
          <a:bodyPr/>
          <a:lstStyle/>
          <a:p>
            <a:endParaRPr lang="es-MX"/>
          </a:p>
        </p:txBody>
      </p:sp>
      <p:sp>
        <p:nvSpPr>
          <p:cNvPr id="3" name="Marcador de número de diapositiva 2">
            <a:extLst>
              <a:ext uri="{FF2B5EF4-FFF2-40B4-BE49-F238E27FC236}">
                <a16:creationId xmlns:a16="http://schemas.microsoft.com/office/drawing/2014/main" id="{243776DB-5868-487D-9451-F9A52FEABC98}"/>
              </a:ext>
            </a:extLst>
          </p:cNvPr>
          <p:cNvSpPr>
            <a:spLocks noGrp="1"/>
          </p:cNvSpPr>
          <p:nvPr>
            <p:ph type="sldNum" sz="quarter" idx="4"/>
          </p:nvPr>
        </p:nvSpPr>
        <p:spPr/>
        <p:txBody>
          <a:bodyPr/>
          <a:lstStyle/>
          <a:p>
            <a:fld id="{08DCC1CA-BC64-9342-9FC6-0A703FD15379}" type="slidenum">
              <a:rPr lang="en-US" smtClean="0"/>
              <a:pPr/>
              <a:t>49</a:t>
            </a:fld>
            <a:endParaRPr lang="en-US" dirty="0"/>
          </a:p>
        </p:txBody>
      </p:sp>
      <p:sp>
        <p:nvSpPr>
          <p:cNvPr id="4" name="Título 3">
            <a:extLst>
              <a:ext uri="{FF2B5EF4-FFF2-40B4-BE49-F238E27FC236}">
                <a16:creationId xmlns:a16="http://schemas.microsoft.com/office/drawing/2014/main" id="{9F163045-F921-40E2-98CA-CE770D24443F}"/>
              </a:ext>
            </a:extLst>
          </p:cNvPr>
          <p:cNvSpPr>
            <a:spLocks noGrp="1"/>
          </p:cNvSpPr>
          <p:nvPr>
            <p:ph type="title"/>
          </p:nvPr>
        </p:nvSpPr>
        <p:spPr/>
        <p:txBody>
          <a:bodyPr/>
          <a:lstStyle/>
          <a:p>
            <a:endParaRPr lang="es-MX"/>
          </a:p>
        </p:txBody>
      </p:sp>
      <p:sp>
        <p:nvSpPr>
          <p:cNvPr id="5" name="Marcador de pie de página 4">
            <a:extLst>
              <a:ext uri="{FF2B5EF4-FFF2-40B4-BE49-F238E27FC236}">
                <a16:creationId xmlns:a16="http://schemas.microsoft.com/office/drawing/2014/main" id="{94331F40-8A75-468F-8EF2-A9A9F785C2C0}"/>
              </a:ext>
            </a:extLst>
          </p:cNvPr>
          <p:cNvSpPr>
            <a:spLocks noGrp="1"/>
          </p:cNvSpPr>
          <p:nvPr>
            <p:ph type="ftr" sz="quarter" idx="3"/>
          </p:nvPr>
        </p:nvSpPr>
        <p:spPr/>
        <p:txBody>
          <a:bodyPr/>
          <a:lstStyle/>
          <a:p>
            <a:r>
              <a:rPr lang="es-MX"/>
              <a:t>Sesión Ordinaria 03/2021 del 25 de marzo de 2021</a:t>
            </a:r>
            <a:endParaRPr lang="es-MX" dirty="0"/>
          </a:p>
        </p:txBody>
      </p:sp>
    </p:spTree>
    <p:extLst>
      <p:ext uri="{BB962C8B-B14F-4D97-AF65-F5344CB8AC3E}">
        <p14:creationId xmlns:p14="http://schemas.microsoft.com/office/powerpoint/2010/main" val="3671478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544204" y="2693987"/>
            <a:ext cx="5742296" cy="1470025"/>
          </a:xfrm>
        </p:spPr>
        <p:txBody>
          <a:bodyPr/>
          <a:lstStyle/>
          <a:p>
            <a:r>
              <a:rPr lang="es-MX" dirty="0"/>
              <a:t>4. Estados Financieros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57200" y="3794077"/>
            <a:ext cx="5742296" cy="1581173"/>
          </a:xfrm>
        </p:spPr>
        <p:txBody>
          <a:bodyPr/>
          <a:lstStyle/>
          <a:p>
            <a:r>
              <a:rPr lang="es-MX" dirty="0"/>
              <a:t>Febrero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p:txBody>
          <a:bodyPr/>
          <a:lstStyle/>
          <a:p>
            <a:r>
              <a:rPr lang="es-MX"/>
              <a:t>Sesión Ordinaria 03/2021 del 25 de marzo de 2021</a:t>
            </a:r>
            <a:endParaRPr lang="en-US" dirty="0"/>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fld id="{08DCC1CA-BC64-9342-9FC6-0A703FD15379}" type="slidenum">
              <a:rPr lang="en-US" smtClean="0"/>
              <a:t>5</a:t>
            </a:fld>
            <a:endParaRPr lang="en-US" dirty="0"/>
          </a:p>
        </p:txBody>
      </p:sp>
      <p:sp>
        <p:nvSpPr>
          <p:cNvPr id="6" name="Rectángulo 5">
            <a:extLst>
              <a:ext uri="{FF2B5EF4-FFF2-40B4-BE49-F238E27FC236}">
                <a16:creationId xmlns:a16="http://schemas.microsoft.com/office/drawing/2014/main" id="{AE8E05CB-14D8-43F6-AF8F-861C0C8F4B23}"/>
              </a:ext>
            </a:extLst>
          </p:cNvPr>
          <p:cNvSpPr/>
          <p:nvPr/>
        </p:nvSpPr>
        <p:spPr>
          <a:xfrm>
            <a:off x="648750" y="5644343"/>
            <a:ext cx="8351949"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cuatro del orden del día, relativo a la presentación los </a:t>
            </a:r>
            <a:r>
              <a:rPr lang="es-MX" sz="1200" i="1" dirty="0"/>
              <a:t>Estados Financieros</a:t>
            </a:r>
            <a:r>
              <a:rPr lang="es-MX" sz="1200" dirty="0"/>
              <a:t>, el Director General del Instituto de Pensiones del Estado de Jalisco, Héctor Pizano Ramos, con fundamento en lo establecido en el artículo 154 fracción XVIII de la Ley del Instituto de Pensiones del Estado de Jalisco, presenta los </a:t>
            </a:r>
            <a:r>
              <a:rPr lang="es-MX" sz="1200" i="1" dirty="0"/>
              <a:t>Estados Financieros</a:t>
            </a:r>
            <a:r>
              <a:rPr lang="es-MX" sz="1200" dirty="0"/>
              <a:t> al mes de febrero 2021, conforme al siguiente reporte:</a:t>
            </a:r>
          </a:p>
        </p:txBody>
      </p:sp>
    </p:spTree>
    <p:extLst>
      <p:ext uri="{BB962C8B-B14F-4D97-AF65-F5344CB8AC3E}">
        <p14:creationId xmlns:p14="http://schemas.microsoft.com/office/powerpoint/2010/main" val="3335804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B64D94EE-9DF9-42E7-9DC4-BF585D14A9E6}"/>
              </a:ext>
            </a:extLst>
          </p:cNvPr>
          <p:cNvSpPr>
            <a:spLocks noGrp="1"/>
          </p:cNvSpPr>
          <p:nvPr>
            <p:ph type="sldNum" sz="quarter" idx="4"/>
          </p:nvPr>
        </p:nvSpPr>
        <p:spPr/>
        <p:txBody>
          <a:bodyPr/>
          <a:lstStyle/>
          <a:p>
            <a:fld id="{08DCC1CA-BC64-9342-9FC6-0A703FD15379}" type="slidenum">
              <a:rPr lang="en-US" smtClean="0"/>
              <a:pPr/>
              <a:t>6</a:t>
            </a:fld>
            <a:endParaRPr lang="en-US" dirty="0"/>
          </a:p>
        </p:txBody>
      </p:sp>
      <p:sp>
        <p:nvSpPr>
          <p:cNvPr id="4" name="Título 3">
            <a:extLst>
              <a:ext uri="{FF2B5EF4-FFF2-40B4-BE49-F238E27FC236}">
                <a16:creationId xmlns:a16="http://schemas.microsoft.com/office/drawing/2014/main" id="{A7058519-41F7-4BD8-828E-CB9F1CC0FD30}"/>
              </a:ext>
            </a:extLst>
          </p:cNvPr>
          <p:cNvSpPr>
            <a:spLocks noGrp="1"/>
          </p:cNvSpPr>
          <p:nvPr>
            <p:ph type="title"/>
          </p:nvPr>
        </p:nvSpPr>
        <p:spPr/>
        <p:txBody>
          <a:bodyPr/>
          <a:lstStyle/>
          <a:p>
            <a:pPr algn="ctr"/>
            <a:r>
              <a:rPr lang="es-MX" dirty="0"/>
              <a:t>Estados Financieros</a:t>
            </a:r>
          </a:p>
        </p:txBody>
      </p:sp>
      <p:sp>
        <p:nvSpPr>
          <p:cNvPr id="5" name="Marcador de pie de página 4">
            <a:extLst>
              <a:ext uri="{FF2B5EF4-FFF2-40B4-BE49-F238E27FC236}">
                <a16:creationId xmlns:a16="http://schemas.microsoft.com/office/drawing/2014/main" id="{3F35D100-232C-4F9D-A268-1D7ADA9571A3}"/>
              </a:ext>
            </a:extLst>
          </p:cNvPr>
          <p:cNvSpPr>
            <a:spLocks noGrp="1"/>
          </p:cNvSpPr>
          <p:nvPr>
            <p:ph type="ftr" sz="quarter" idx="3"/>
          </p:nvPr>
        </p:nvSpPr>
        <p:spPr/>
        <p:txBody>
          <a:bodyPr/>
          <a:lstStyle/>
          <a:p>
            <a:r>
              <a:rPr lang="es-MX"/>
              <a:t>Sesión Ordinaria 03/2021 del 25 de marzo de 2021</a:t>
            </a:r>
            <a:endParaRPr lang="es-MX" dirty="0"/>
          </a:p>
        </p:txBody>
      </p:sp>
      <p:pic>
        <p:nvPicPr>
          <p:cNvPr id="6" name="9 Imagen" descr="Dctos.png">
            <a:hlinkClick r:id="rId2" action="ppaction://hlinkpres?slideindex=1&amp;slidetitle="/>
            <a:extLst>
              <a:ext uri="{FF2B5EF4-FFF2-40B4-BE49-F238E27FC236}">
                <a16:creationId xmlns:a16="http://schemas.microsoft.com/office/drawing/2014/main" id="{5BF2B4DF-374F-440F-B307-64751D0A0338}"/>
              </a:ext>
            </a:extLst>
          </p:cNvPr>
          <p:cNvPicPr>
            <a:picLocks noChangeAspect="1"/>
          </p:cNvPicPr>
          <p:nvPr/>
        </p:nvPicPr>
        <p:blipFill>
          <a:blip r:embed="rId3" cstate="print"/>
          <a:stretch>
            <a:fillRect/>
          </a:stretch>
        </p:blipFill>
        <p:spPr>
          <a:xfrm>
            <a:off x="7186434" y="5469853"/>
            <a:ext cx="521386" cy="486837"/>
          </a:xfrm>
          <a:prstGeom prst="rect">
            <a:avLst/>
          </a:prstGeom>
        </p:spPr>
      </p:pic>
      <p:sp>
        <p:nvSpPr>
          <p:cNvPr id="7" name="17 CuadroTexto">
            <a:extLst>
              <a:ext uri="{FF2B5EF4-FFF2-40B4-BE49-F238E27FC236}">
                <a16:creationId xmlns:a16="http://schemas.microsoft.com/office/drawing/2014/main" id="{C24D4ED0-DC36-422F-890E-913B2DA9A190}"/>
              </a:ext>
            </a:extLst>
          </p:cNvPr>
          <p:cNvSpPr txBox="1"/>
          <p:nvPr/>
        </p:nvSpPr>
        <p:spPr>
          <a:xfrm>
            <a:off x="7070889" y="5921582"/>
            <a:ext cx="778989" cy="400110"/>
          </a:xfrm>
          <a:prstGeom prst="rect">
            <a:avLst/>
          </a:prstGeom>
          <a:noFill/>
        </p:spPr>
        <p:txBody>
          <a:bodyPr wrap="square" rtlCol="0">
            <a:spAutoFit/>
          </a:bodyPr>
          <a:lstStyle/>
          <a:p>
            <a:pPr algn="ctr"/>
            <a:r>
              <a:rPr lang="es-MX" sz="1000" b="1" dirty="0">
                <a:solidFill>
                  <a:schemeClr val="bg1">
                    <a:lumMod val="50000"/>
                  </a:schemeClr>
                </a:solidFill>
              </a:rPr>
              <a:t>Reserva Técnica</a:t>
            </a:r>
          </a:p>
        </p:txBody>
      </p:sp>
      <p:pic>
        <p:nvPicPr>
          <p:cNvPr id="8" name="9 Imagen" descr="Dctos.png">
            <a:hlinkClick r:id="rId4" action="ppaction://hlinkfile"/>
            <a:extLst>
              <a:ext uri="{FF2B5EF4-FFF2-40B4-BE49-F238E27FC236}">
                <a16:creationId xmlns:a16="http://schemas.microsoft.com/office/drawing/2014/main" id="{C25BEF60-1EFE-4527-96E8-20601853261A}"/>
              </a:ext>
            </a:extLst>
          </p:cNvPr>
          <p:cNvPicPr>
            <a:picLocks noChangeAspect="1"/>
          </p:cNvPicPr>
          <p:nvPr/>
        </p:nvPicPr>
        <p:blipFill rotWithShape="1">
          <a:blip r:embed="rId3" cstate="print"/>
          <a:srcRect l="3310" t="3387" r="6864" b="4136"/>
          <a:stretch/>
        </p:blipFill>
        <p:spPr>
          <a:xfrm>
            <a:off x="8020664" y="5462079"/>
            <a:ext cx="466338" cy="448287"/>
          </a:xfrm>
          <a:prstGeom prst="rect">
            <a:avLst/>
          </a:prstGeom>
        </p:spPr>
      </p:pic>
      <p:sp>
        <p:nvSpPr>
          <p:cNvPr id="9" name="17 CuadroTexto">
            <a:extLst>
              <a:ext uri="{FF2B5EF4-FFF2-40B4-BE49-F238E27FC236}">
                <a16:creationId xmlns:a16="http://schemas.microsoft.com/office/drawing/2014/main" id="{7DF7F6B1-45CE-4336-8CA1-A87799BBF22A}"/>
              </a:ext>
            </a:extLst>
          </p:cNvPr>
          <p:cNvSpPr txBox="1"/>
          <p:nvPr/>
        </p:nvSpPr>
        <p:spPr>
          <a:xfrm>
            <a:off x="7836621" y="5910366"/>
            <a:ext cx="815931" cy="553998"/>
          </a:xfrm>
          <a:prstGeom prst="rect">
            <a:avLst/>
          </a:prstGeom>
          <a:noFill/>
        </p:spPr>
        <p:txBody>
          <a:bodyPr wrap="square" rtlCol="0">
            <a:spAutoFit/>
          </a:bodyPr>
          <a:lstStyle/>
          <a:p>
            <a:pPr algn="ctr"/>
            <a:r>
              <a:rPr lang="es-MX" sz="1000" b="1" dirty="0">
                <a:solidFill>
                  <a:schemeClr val="bg1">
                    <a:lumMod val="50000"/>
                  </a:schemeClr>
                </a:solidFill>
              </a:rPr>
              <a:t>Resumen Ejecutivo Financiero</a:t>
            </a:r>
          </a:p>
        </p:txBody>
      </p:sp>
      <p:graphicFrame>
        <p:nvGraphicFramePr>
          <p:cNvPr id="10" name="Objeto 9">
            <a:extLst>
              <a:ext uri="{FF2B5EF4-FFF2-40B4-BE49-F238E27FC236}">
                <a16:creationId xmlns:a16="http://schemas.microsoft.com/office/drawing/2014/main" id="{630D40FA-3248-4CC5-AF53-178047E995A0}"/>
              </a:ext>
            </a:extLst>
          </p:cNvPr>
          <p:cNvGraphicFramePr>
            <a:graphicFrameLocks noChangeAspect="1"/>
          </p:cNvGraphicFramePr>
          <p:nvPr>
            <p:extLst>
              <p:ext uri="{D42A27DB-BD31-4B8C-83A1-F6EECF244321}">
                <p14:modId xmlns:p14="http://schemas.microsoft.com/office/powerpoint/2010/main" val="2921734990"/>
              </p:ext>
            </p:extLst>
          </p:nvPr>
        </p:nvGraphicFramePr>
        <p:xfrm>
          <a:off x="491448" y="1272771"/>
          <a:ext cx="8161104" cy="3788311"/>
        </p:xfrm>
        <a:graphic>
          <a:graphicData uri="http://schemas.openxmlformats.org/presentationml/2006/ole">
            <mc:AlternateContent xmlns:mc="http://schemas.openxmlformats.org/markup-compatibility/2006">
              <mc:Choice xmlns:v="urn:schemas-microsoft-com:vml" Requires="v">
                <p:oleObj name="Worksheet" r:id="rId5" imgW="7181818" imgH="3333881" progId="Excel.Sheet.12">
                  <p:embed/>
                </p:oleObj>
              </mc:Choice>
              <mc:Fallback>
                <p:oleObj name="Worksheet" r:id="rId5" imgW="7181818" imgH="3333881" progId="Excel.Sheet.12">
                  <p:embed/>
                  <p:pic>
                    <p:nvPicPr>
                      <p:cNvPr id="5" name="Objeto 4"/>
                      <p:cNvPicPr/>
                      <p:nvPr/>
                    </p:nvPicPr>
                    <p:blipFill>
                      <a:blip r:embed="rId6"/>
                      <a:stretch>
                        <a:fillRect/>
                      </a:stretch>
                    </p:blipFill>
                    <p:spPr>
                      <a:xfrm>
                        <a:off x="491448" y="1272771"/>
                        <a:ext cx="8161104" cy="3788311"/>
                      </a:xfrm>
                      <a:prstGeom prst="rect">
                        <a:avLst/>
                      </a:prstGeom>
                    </p:spPr>
                  </p:pic>
                </p:oleObj>
              </mc:Fallback>
            </mc:AlternateContent>
          </a:graphicData>
        </a:graphic>
      </p:graphicFrame>
    </p:spTree>
    <p:extLst>
      <p:ext uri="{BB962C8B-B14F-4D97-AF65-F5344CB8AC3E}">
        <p14:creationId xmlns:p14="http://schemas.microsoft.com/office/powerpoint/2010/main" val="695260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7</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dirty="0"/>
              <a:t>Estados Financieros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a:t>Sesión Ordinaria 03/2021 del 25 de marzo de 2021</a:t>
            </a:r>
            <a:endParaRPr lang="es-MX" dirty="0"/>
          </a:p>
        </p:txBody>
      </p:sp>
      <p:graphicFrame>
        <p:nvGraphicFramePr>
          <p:cNvPr id="6" name="Objeto 5">
            <a:extLst>
              <a:ext uri="{FF2B5EF4-FFF2-40B4-BE49-F238E27FC236}">
                <a16:creationId xmlns:a16="http://schemas.microsoft.com/office/drawing/2014/main" id="{082ED15F-DEB3-4F92-8F71-F0E10DE13252}"/>
              </a:ext>
            </a:extLst>
          </p:cNvPr>
          <p:cNvGraphicFramePr>
            <a:graphicFrameLocks noChangeAspect="1"/>
          </p:cNvGraphicFramePr>
          <p:nvPr>
            <p:extLst>
              <p:ext uri="{D42A27DB-BD31-4B8C-83A1-F6EECF244321}">
                <p14:modId xmlns:p14="http://schemas.microsoft.com/office/powerpoint/2010/main" val="3424419368"/>
              </p:ext>
            </p:extLst>
          </p:nvPr>
        </p:nvGraphicFramePr>
        <p:xfrm>
          <a:off x="409416" y="1104799"/>
          <a:ext cx="8325167" cy="4648402"/>
        </p:xfrm>
        <a:graphic>
          <a:graphicData uri="http://schemas.openxmlformats.org/presentationml/2006/ole">
            <mc:AlternateContent xmlns:mc="http://schemas.openxmlformats.org/markup-compatibility/2006">
              <mc:Choice xmlns:v="urn:schemas-microsoft-com:vml" Requires="v">
                <p:oleObj name="Hoja de cálculo" r:id="rId2" imgW="7181777" imgH="4010133" progId="Excel.Sheet.12">
                  <p:embed/>
                </p:oleObj>
              </mc:Choice>
              <mc:Fallback>
                <p:oleObj name="Hoja de cálculo" r:id="rId2" imgW="7181777" imgH="4010133" progId="Excel.Sheet.12">
                  <p:embed/>
                  <p:pic>
                    <p:nvPicPr>
                      <p:cNvPr id="4" name="Objeto 3"/>
                      <p:cNvPicPr/>
                      <p:nvPr/>
                    </p:nvPicPr>
                    <p:blipFill>
                      <a:blip r:embed="rId3"/>
                      <a:stretch>
                        <a:fillRect/>
                      </a:stretch>
                    </p:blipFill>
                    <p:spPr>
                      <a:xfrm>
                        <a:off x="409416" y="1104799"/>
                        <a:ext cx="8325167" cy="4648402"/>
                      </a:xfrm>
                      <a:prstGeom prst="rect">
                        <a:avLst/>
                      </a:prstGeom>
                    </p:spPr>
                  </p:pic>
                </p:oleObj>
              </mc:Fallback>
            </mc:AlternateContent>
          </a:graphicData>
        </a:graphic>
      </p:graphicFrame>
    </p:spTree>
    <p:extLst>
      <p:ext uri="{BB962C8B-B14F-4D97-AF65-F5344CB8AC3E}">
        <p14:creationId xmlns:p14="http://schemas.microsoft.com/office/powerpoint/2010/main" val="353829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8</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sz="2300" dirty="0"/>
              <a:t>Estado de Actividades </a:t>
            </a:r>
            <a:br>
              <a:rPr lang="es-MX" sz="2300" dirty="0"/>
            </a:br>
            <a:r>
              <a:rPr lang="es-MX" sz="2300" dirty="0"/>
              <a:t>Comparativo a Febrero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a:t>Sesión Ordinaria 03/2021 del 25 de marzo de 2021</a:t>
            </a:r>
            <a:endParaRPr lang="es-MX" dirty="0"/>
          </a:p>
        </p:txBody>
      </p:sp>
      <p:pic>
        <p:nvPicPr>
          <p:cNvPr id="6" name="Imagen 5">
            <a:extLst>
              <a:ext uri="{FF2B5EF4-FFF2-40B4-BE49-F238E27FC236}">
                <a16:creationId xmlns:a16="http://schemas.microsoft.com/office/drawing/2014/main" id="{F4345407-4AF0-4BB6-9A0C-984EEE117C57}"/>
              </a:ext>
            </a:extLst>
          </p:cNvPr>
          <p:cNvPicPr>
            <a:picLocks noChangeAspect="1"/>
          </p:cNvPicPr>
          <p:nvPr/>
        </p:nvPicPr>
        <p:blipFill>
          <a:blip r:embed="rId2"/>
          <a:stretch>
            <a:fillRect/>
          </a:stretch>
        </p:blipFill>
        <p:spPr>
          <a:xfrm>
            <a:off x="231820" y="935773"/>
            <a:ext cx="8667482" cy="5222032"/>
          </a:xfrm>
          <a:prstGeom prst="rect">
            <a:avLst/>
          </a:prstGeom>
        </p:spPr>
      </p:pic>
    </p:spTree>
    <p:extLst>
      <p:ext uri="{BB962C8B-B14F-4D97-AF65-F5344CB8AC3E}">
        <p14:creationId xmlns:p14="http://schemas.microsoft.com/office/powerpoint/2010/main" val="3515622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9</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sz="2300" dirty="0"/>
              <a:t>Comentarios a los Estados Financieros </a:t>
            </a:r>
            <a:br>
              <a:rPr lang="es-MX" sz="2300" dirty="0"/>
            </a:br>
            <a:r>
              <a:rPr lang="es-MX" sz="2300" dirty="0"/>
              <a:t>Febrero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a:t>Sesión Ordinaria 03/2021 del 25 de marzo de 2021</a:t>
            </a:r>
            <a:endParaRPr lang="es-MX" dirty="0"/>
          </a:p>
        </p:txBody>
      </p:sp>
      <p:sp>
        <p:nvSpPr>
          <p:cNvPr id="2" name="Rectángulo 1">
            <a:extLst>
              <a:ext uri="{FF2B5EF4-FFF2-40B4-BE49-F238E27FC236}">
                <a16:creationId xmlns:a16="http://schemas.microsoft.com/office/drawing/2014/main" id="{4CF96D4D-0790-4FFF-B557-BF58334928E1}"/>
              </a:ext>
            </a:extLst>
          </p:cNvPr>
          <p:cNvSpPr/>
          <p:nvPr/>
        </p:nvSpPr>
        <p:spPr>
          <a:xfrm>
            <a:off x="186839" y="1120234"/>
            <a:ext cx="8252827" cy="4770537"/>
          </a:xfrm>
          <a:prstGeom prst="rect">
            <a:avLst/>
          </a:prstGeom>
        </p:spPr>
        <p:txBody>
          <a:bodyPr wrap="square">
            <a:spAutoFit/>
          </a:bodyPr>
          <a:lstStyle/>
          <a:p>
            <a:pPr lvl="0" algn="just"/>
            <a:r>
              <a:rPr lang="es-MX" sz="1600" b="1" dirty="0"/>
              <a:t>Derechos a recibir Efectivo o Equivalentes</a:t>
            </a:r>
            <a:endParaRPr lang="es-MX" sz="1600" dirty="0"/>
          </a:p>
          <a:p>
            <a:pPr marL="742950" lvl="1" indent="-285750" algn="just">
              <a:buFont typeface="Wingdings" panose="05000000000000000000" pitchFamily="2" charset="2"/>
              <a:buChar char="§"/>
            </a:pPr>
            <a:r>
              <a:rPr lang="es-MX" sz="1600" dirty="0"/>
              <a:t>Incremento en Inversiones a Corto Plazo de 549 millones por tomar condiciones favorables de mercado, la disminución de </a:t>
            </a:r>
            <a:r>
              <a:rPr lang="es-MX" sz="1600" dirty="0">
                <a:solidFill>
                  <a:srgbClr val="FF0000"/>
                </a:solidFill>
              </a:rPr>
              <a:t>348 millones</a:t>
            </a:r>
            <a:r>
              <a:rPr lang="es-MX" sz="1600" dirty="0"/>
              <a:t> por la recuperación Adeudos de Dependencias en aportaciones y retenciones, un aumento en Deudores Diversos de 3 millones por arrendamientos y el incremento de 120 millones en Prestamos a Corto Plazo por superar el otorgamiento de nuevos préstamos a su recuperación. </a:t>
            </a:r>
          </a:p>
          <a:p>
            <a:pPr lvl="0" algn="just"/>
            <a:endParaRPr lang="es-MX" sz="1600" b="1" dirty="0"/>
          </a:p>
          <a:p>
            <a:pPr lvl="0" algn="just"/>
            <a:r>
              <a:rPr lang="es-MX" sz="1600" b="1" dirty="0"/>
              <a:t>Inversiones Financieras a Largo Plazo</a:t>
            </a:r>
            <a:endParaRPr lang="es-MX" sz="1600" dirty="0"/>
          </a:p>
          <a:p>
            <a:pPr marL="742950" lvl="1" indent="-285750" algn="just">
              <a:buFont typeface="Wingdings" panose="05000000000000000000" pitchFamily="2" charset="2"/>
              <a:buChar char="§"/>
            </a:pPr>
            <a:r>
              <a:rPr lang="es-MX" sz="1600" dirty="0"/>
              <a:t>Disminución de </a:t>
            </a:r>
            <a:r>
              <a:rPr lang="es-MX" sz="1600" dirty="0">
                <a:solidFill>
                  <a:srgbClr val="FF0000"/>
                </a:solidFill>
              </a:rPr>
              <a:t>385 millones</a:t>
            </a:r>
            <a:r>
              <a:rPr lang="es-MX" sz="1600" dirty="0"/>
              <a:t>, registrando cargos por 580 millones y abonos por 965 millones, aprovechando cambios en condiciones de mercado.</a:t>
            </a:r>
          </a:p>
          <a:p>
            <a:pPr lvl="0" algn="just"/>
            <a:endParaRPr lang="es-MX" sz="1600" b="1" dirty="0"/>
          </a:p>
          <a:p>
            <a:pPr lvl="0" algn="just"/>
            <a:r>
              <a:rPr lang="es-MX" sz="1600" b="1" dirty="0"/>
              <a:t>Derechos a recibir Efectivo o Equivalentes a Largo Plazo</a:t>
            </a:r>
            <a:endParaRPr lang="es-MX" sz="1600" dirty="0"/>
          </a:p>
          <a:p>
            <a:pPr marL="742950" lvl="1" indent="-285750" algn="just">
              <a:buFont typeface="Wingdings" panose="05000000000000000000" pitchFamily="2" charset="2"/>
              <a:buChar char="§"/>
            </a:pPr>
            <a:r>
              <a:rPr lang="es-MX" sz="1600" dirty="0"/>
              <a:t>Disminución del Saldo de Cartera de Préstamos Hipotecarios por </a:t>
            </a:r>
            <a:r>
              <a:rPr lang="es-MX" sz="1600" dirty="0">
                <a:solidFill>
                  <a:srgbClr val="FF0000"/>
                </a:solidFill>
              </a:rPr>
              <a:t>58 millones</a:t>
            </a:r>
            <a:r>
              <a:rPr lang="es-MX" sz="1600" dirty="0"/>
              <a:t>, (registrando cargos por 18 millones y abonos por 76 millones), aumento en Préstamos de Liquidez a Mediano Plazo por 13</a:t>
            </a:r>
            <a:r>
              <a:rPr lang="es-MX" sz="1600" dirty="0">
                <a:solidFill>
                  <a:srgbClr val="FF0000"/>
                </a:solidFill>
              </a:rPr>
              <a:t> </a:t>
            </a:r>
            <a:r>
              <a:rPr lang="es-MX" sz="1600" dirty="0"/>
              <a:t>millones, (con cargos por 69 millones y abonos por 56 millones).</a:t>
            </a:r>
          </a:p>
          <a:p>
            <a:pPr algn="just"/>
            <a:endParaRPr lang="es-MX" sz="1600" dirty="0"/>
          </a:p>
          <a:p>
            <a:pPr algn="just"/>
            <a:r>
              <a:rPr lang="es-MX" sz="1600" b="1" dirty="0"/>
              <a:t>Inventarios</a:t>
            </a:r>
          </a:p>
          <a:p>
            <a:pPr marL="742950" lvl="1" indent="-285750" algn="just">
              <a:buFont typeface="Wingdings" panose="05000000000000000000" pitchFamily="2" charset="2"/>
              <a:buChar char="§"/>
            </a:pPr>
            <a:r>
              <a:rPr lang="es-MX" sz="1600" dirty="0"/>
              <a:t>Incremento de 1 millón por casa recibida en dación en pago.</a:t>
            </a:r>
          </a:p>
        </p:txBody>
      </p:sp>
      <p:sp>
        <p:nvSpPr>
          <p:cNvPr id="7" name="CuadroTexto 6">
            <a:extLst>
              <a:ext uri="{FF2B5EF4-FFF2-40B4-BE49-F238E27FC236}">
                <a16:creationId xmlns:a16="http://schemas.microsoft.com/office/drawing/2014/main" id="{6662BC7F-288C-47B0-B37C-6D008E4BD88F}"/>
              </a:ext>
            </a:extLst>
          </p:cNvPr>
          <p:cNvSpPr txBox="1"/>
          <p:nvPr/>
        </p:nvSpPr>
        <p:spPr>
          <a:xfrm>
            <a:off x="186839" y="748169"/>
            <a:ext cx="4585252" cy="369332"/>
          </a:xfrm>
          <a:prstGeom prst="rect">
            <a:avLst/>
          </a:prstGeom>
          <a:noFill/>
        </p:spPr>
        <p:txBody>
          <a:bodyPr wrap="square">
            <a:spAutoFit/>
          </a:bodyPr>
          <a:lstStyle/>
          <a:p>
            <a:pPr lvl="0" algn="just"/>
            <a:r>
              <a:rPr lang="es-MX" sz="1800" b="1" dirty="0">
                <a:solidFill>
                  <a:schemeClr val="accent1">
                    <a:lumMod val="50000"/>
                  </a:schemeClr>
                </a:solidFill>
              </a:rPr>
              <a:t>ACTIVO</a:t>
            </a:r>
          </a:p>
        </p:txBody>
      </p:sp>
    </p:spTree>
    <p:extLst>
      <p:ext uri="{BB962C8B-B14F-4D97-AF65-F5344CB8AC3E}">
        <p14:creationId xmlns:p14="http://schemas.microsoft.com/office/powerpoint/2010/main" val="1255483726"/>
      </p:ext>
    </p:extLst>
  </p:cSld>
  <p:clrMapOvr>
    <a:masterClrMapping/>
  </p:clrMapOvr>
</p:sld>
</file>

<file path=ppt/theme/theme1.xml><?xml version="1.0" encoding="utf-8"?>
<a:theme xmlns:a="http://schemas.openxmlformats.org/drawingml/2006/main" name="Tema Sesiones">
  <a:themeElements>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2.xml><?xml version="1.0" encoding="utf-8"?>
<a:theme xmlns:a="http://schemas.openxmlformats.org/drawingml/2006/main" name="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3.xml><?xml version="1.0" encoding="utf-8"?>
<a:theme xmlns:a="http://schemas.openxmlformats.org/drawingml/2006/main" name="1_plantilla ipejal 2019">
  <a:themeElements>
    <a:clrScheme name="Personalizado 4">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4.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26BFFD90-DB4A-4430-A758-8CF8B9B77286}" vid="{1F7936C4-BA8F-4675-8AEB-9A38D1EC11DC}"/>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Tema Sesiones</Template>
  <TotalTime>327</TotalTime>
  <Words>2033</Words>
  <Application>Microsoft Office PowerPoint</Application>
  <PresentationFormat>Presentación en pantalla (4:3)</PresentationFormat>
  <Paragraphs>257</Paragraphs>
  <Slides>49</Slides>
  <Notes>0</Notes>
  <HiddenSlides>0</HiddenSlides>
  <MMClips>0</MMClips>
  <ScaleCrop>false</ScaleCrop>
  <HeadingPairs>
    <vt:vector size="8" baseType="variant">
      <vt:variant>
        <vt:lpstr>Fuentes usadas</vt:lpstr>
      </vt:variant>
      <vt:variant>
        <vt:i4>5</vt:i4>
      </vt:variant>
      <vt:variant>
        <vt:lpstr>Tema</vt:lpstr>
      </vt:variant>
      <vt:variant>
        <vt:i4>4</vt:i4>
      </vt:variant>
      <vt:variant>
        <vt:lpstr>Servidores OLE incrustados</vt:lpstr>
      </vt:variant>
      <vt:variant>
        <vt:i4>2</vt:i4>
      </vt:variant>
      <vt:variant>
        <vt:lpstr>Títulos de diapositiva</vt:lpstr>
      </vt:variant>
      <vt:variant>
        <vt:i4>49</vt:i4>
      </vt:variant>
    </vt:vector>
  </HeadingPairs>
  <TitlesOfParts>
    <vt:vector size="60" baseType="lpstr">
      <vt:lpstr>Abadi Extra Light</vt:lpstr>
      <vt:lpstr>Arial</vt:lpstr>
      <vt:lpstr>Calibri</vt:lpstr>
      <vt:lpstr>Gill Sans MT</vt:lpstr>
      <vt:lpstr>Wingdings</vt:lpstr>
      <vt:lpstr>Tema Sesiones</vt:lpstr>
      <vt:lpstr>plantilla ipejal 2019</vt:lpstr>
      <vt:lpstr>1_plantilla ipejal 2019</vt:lpstr>
      <vt:lpstr>1_Tema Sesiones</vt:lpstr>
      <vt:lpstr>Worksheet</vt:lpstr>
      <vt:lpstr>Hoja de cálculo</vt:lpstr>
      <vt:lpstr>Sesión Ordinaria de Consejo Directivo</vt:lpstr>
      <vt:lpstr>ORDEN DEL DÍA 03/2021</vt:lpstr>
      <vt:lpstr>3. Cuadro de Pensionados Efectos</vt:lpstr>
      <vt:lpstr>Cuadro de Pensionados</vt:lpstr>
      <vt:lpstr>4. Estados Financieros</vt:lpstr>
      <vt:lpstr>Estados Financieros</vt:lpstr>
      <vt:lpstr>Estados Financieros</vt:lpstr>
      <vt:lpstr>Estado de Actividades  Comparativo a Febrero 2021</vt:lpstr>
      <vt:lpstr>Comentarios a los Estados Financieros  Febrero 2021</vt:lpstr>
      <vt:lpstr>Estado de Situación Financiera Comparativo a Febrero 2021</vt:lpstr>
      <vt:lpstr>Comentarios a los Estados Financieros  Febrero 2021</vt:lpstr>
      <vt:lpstr>Estado de Actividades  Comparativo a Febrero 2021</vt:lpstr>
      <vt:lpstr>Presentación de PowerPoint</vt:lpstr>
      <vt:lpstr>5. Reporte de la Cartera de Inversiones</vt:lpstr>
      <vt:lpstr>Cartera Total de Inversiones IPEJAL</vt:lpstr>
      <vt:lpstr>Reporte de la Cartera de Inversiones  Febrero 2021</vt:lpstr>
      <vt:lpstr>Reporte de la Cartera de Inversiones  Febrero 2021</vt:lpstr>
      <vt:lpstr>Reporte de la Cartera de Inversiones  Febrero 2021</vt:lpstr>
      <vt:lpstr>Reporte de la Cartera de Inversiones  Febrero 2021</vt:lpstr>
      <vt:lpstr>Reporte de la Cartera de Inversiones  Febrero 2021</vt:lpstr>
      <vt:lpstr>Reporte de la Cartera de Inversiones  Febrero 2021</vt:lpstr>
      <vt:lpstr>Reporte de la Cartera de Inversiones  Febrero 2021</vt:lpstr>
      <vt:lpstr>Reporte de la Cartera de Inversiones  Febrero 2021</vt:lpstr>
      <vt:lpstr>Reporte de la Cartera de Inversiones  Febrero 2021</vt:lpstr>
      <vt:lpstr>Reporte de la Cartera de Inversiones  Febrero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Reporte de la Cartera de Inversiones  Febrero 2021</vt:lpstr>
      <vt:lpstr>Presentación de PowerPoint</vt:lpstr>
      <vt:lpstr>Presentación de PowerPoint</vt:lpstr>
      <vt:lpstr>Presentación de PowerPoint</vt:lpstr>
      <vt:lpstr>Presentación de PowerPoint</vt:lpstr>
      <vt:lpstr>6. Reporte de Adeudos Entidades Públicas</vt:lpstr>
      <vt:lpstr>Reporte de Adeudos Entidades Públicas Patronales Febrero 2021</vt:lpstr>
      <vt:lpstr>Presentación de PowerPoint</vt:lpstr>
      <vt:lpstr>Presentación de PowerPoint</vt:lpstr>
      <vt:lpstr>Presentación de PowerPoint</vt:lpstr>
      <vt:lpstr>Presentación de PowerPoint</vt:lpstr>
      <vt:lpstr>Presentación de PowerPoint</vt:lpstr>
      <vt:lpstr>7. Asuntos Varios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Martinez, Maria del Carmen</dc:creator>
  <cp:lastModifiedBy>Gonzalez Martinez, Maria del Carmen</cp:lastModifiedBy>
  <cp:revision>31</cp:revision>
  <cp:lastPrinted>2021-03-25T15:54:46Z</cp:lastPrinted>
  <dcterms:created xsi:type="dcterms:W3CDTF">2021-03-16T17:19:45Z</dcterms:created>
  <dcterms:modified xsi:type="dcterms:W3CDTF">2021-04-21T14:46:11Z</dcterms:modified>
</cp:coreProperties>
</file>